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y="6858000" cx="9144000"/>
  <p:notesSz cx="6858000" cy="9144000"/>
  <p:embeddedFontLst>
    <p:embeddedFont>
      <p:font typeface="Libre Franklin"/>
      <p:regular r:id="rId50"/>
      <p:bold r:id="rId51"/>
      <p:italic r:id="rId52"/>
      <p:boldItalic r:id="rId53"/>
    </p:embeddedFont>
    <p:embeddedFont>
      <p:font typeface="Libre Franklin Medium"/>
      <p:regular r:id="rId54"/>
      <p:bold r:id="rId55"/>
      <p:italic r:id="rId56"/>
      <p:boldItalic r:id="rId57"/>
    </p:embeddedFont>
    <p:embeddedFont>
      <p:font typeface="Helvetica Neue"/>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2" roundtripDataSignature="AMtx7miz9lWVPCkuc3iV/d/r/wnGa/T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customschemas.google.com/relationships/presentationmetadata" Target="metadata"/><Relationship Id="rId61" Type="http://schemas.openxmlformats.org/officeDocument/2006/relationships/font" Target="fonts/HelveticaNeue-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HelveticaNeue-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ibreFranklin-bold.fntdata"/><Relationship Id="rId50" Type="http://schemas.openxmlformats.org/officeDocument/2006/relationships/font" Target="fonts/LibreFranklin-regular.fntdata"/><Relationship Id="rId53" Type="http://schemas.openxmlformats.org/officeDocument/2006/relationships/font" Target="fonts/LibreFranklin-boldItalic.fntdata"/><Relationship Id="rId52" Type="http://schemas.openxmlformats.org/officeDocument/2006/relationships/font" Target="fonts/LibreFranklin-italic.fntdata"/><Relationship Id="rId11" Type="http://schemas.openxmlformats.org/officeDocument/2006/relationships/slide" Target="slides/slide7.xml"/><Relationship Id="rId55" Type="http://schemas.openxmlformats.org/officeDocument/2006/relationships/font" Target="fonts/LibreFranklinMedium-bold.fntdata"/><Relationship Id="rId10" Type="http://schemas.openxmlformats.org/officeDocument/2006/relationships/slide" Target="slides/slide6.xml"/><Relationship Id="rId54" Type="http://schemas.openxmlformats.org/officeDocument/2006/relationships/font" Target="fonts/LibreFranklinMedium-regular.fntdata"/><Relationship Id="rId13" Type="http://schemas.openxmlformats.org/officeDocument/2006/relationships/slide" Target="slides/slide9.xml"/><Relationship Id="rId57" Type="http://schemas.openxmlformats.org/officeDocument/2006/relationships/font" Target="fonts/LibreFranklinMedium-boldItalic.fntdata"/><Relationship Id="rId12" Type="http://schemas.openxmlformats.org/officeDocument/2006/relationships/slide" Target="slides/slide8.xml"/><Relationship Id="rId56" Type="http://schemas.openxmlformats.org/officeDocument/2006/relationships/font" Target="fonts/LibreFranklinMedium-italic.fntdata"/><Relationship Id="rId15" Type="http://schemas.openxmlformats.org/officeDocument/2006/relationships/slide" Target="slides/slide11.xml"/><Relationship Id="rId59" Type="http://schemas.openxmlformats.org/officeDocument/2006/relationships/font" Target="fonts/HelveticaNeue-bold.fntdata"/><Relationship Id="rId14" Type="http://schemas.openxmlformats.org/officeDocument/2006/relationships/slide" Target="slides/slide10.xml"/><Relationship Id="rId58" Type="http://schemas.openxmlformats.org/officeDocument/2006/relationships/font" Target="fonts/HelveticaNeue-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 name="Google Shape;102;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Faktoja voi lisätä jos tulee jotakin mieleen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9" name="Google Shape;319;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Anti-age seerumit: A-vitamiini, BioCell, Kollageeni</a:t>
            </a:r>
            <a:endParaRPr/>
          </a:p>
          <a:p>
            <a:pPr indent="0" lvl="0" marL="0" rtl="0" algn="l">
              <a:spcBef>
                <a:spcPts val="0"/>
              </a:spcBef>
              <a:spcAft>
                <a:spcPts val="0"/>
              </a:spcAft>
              <a:buNone/>
            </a:pPr>
            <a:r>
              <a:rPr lang="en-US" sz="1200">
                <a:latin typeface="Calibri"/>
                <a:ea typeface="Calibri"/>
                <a:cs typeface="Calibri"/>
                <a:sym typeface="Calibri"/>
              </a:rPr>
              <a:t>Kosteuttavat seerumit: Amino, Hyaluroni, Keramidi</a:t>
            </a:r>
            <a:endParaRPr/>
          </a:p>
          <a:p>
            <a:pPr indent="0" lvl="0" marL="0" rtl="0" algn="l">
              <a:spcBef>
                <a:spcPts val="0"/>
              </a:spcBef>
              <a:spcAft>
                <a:spcPts val="0"/>
              </a:spcAft>
              <a:buNone/>
            </a:pPr>
            <a:r>
              <a:rPr lang="en-US" sz="1200">
                <a:latin typeface="Calibri"/>
                <a:ea typeface="Calibri"/>
                <a:cs typeface="Calibri"/>
                <a:sym typeface="Calibri"/>
              </a:rPr>
              <a:t>Ihon tummentumia vaalentavat seerumit: Placenta, Pycnogenol, C-vitamiini</a:t>
            </a:r>
            <a:endParaRPr/>
          </a:p>
          <a:p>
            <a:pPr indent="0" lvl="0" marL="0" rtl="0" algn="l">
              <a:spcBef>
                <a:spcPts val="0"/>
              </a:spcBef>
              <a:spcAft>
                <a:spcPts val="0"/>
              </a:spcAft>
              <a:buNone/>
            </a:pPr>
            <a:r>
              <a:rPr lang="en-US" sz="1200">
                <a:latin typeface="Calibri"/>
                <a:ea typeface="Calibri"/>
                <a:cs typeface="Calibri"/>
                <a:sym typeface="Calibri"/>
              </a:rPr>
              <a:t>Herkän ihon seerumit: Lakritsi, Keramidi, Pycnogenol</a:t>
            </a:r>
            <a:endParaRPr/>
          </a:p>
          <a:p>
            <a:pPr indent="0" lvl="0" marL="0" rtl="0" algn="l">
              <a:spcBef>
                <a:spcPts val="0"/>
              </a:spcBef>
              <a:spcAft>
                <a:spcPts val="0"/>
              </a:spcAft>
              <a:buNone/>
            </a:pPr>
            <a:r>
              <a:rPr lang="en-US" sz="1200">
                <a:latin typeface="Calibri"/>
                <a:ea typeface="Calibri"/>
                <a:cs typeface="Calibri"/>
                <a:sym typeface="Calibri"/>
              </a:rPr>
              <a:t>Epäpuhtaan ihon seerumit: A-vitamiini, C-vitamiini, Pycnogenol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Vaihda tuubin kuva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8" name="Google Shape;368;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Maininta apteekkisarja otettu pois. Kirkastaa ja korjaa??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0" name="Google Shape;400;p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Ei enää mainintaa koostumuksen muuttumisesta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p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UVA-suojan luokka ilmoitetaan </a:t>
            </a:r>
            <a:r>
              <a:rPr b="1" lang="en-US"/>
              <a:t>PA-merkinnällä +++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 name="Google Shape;125;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Tuubin vaihto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4" name="Google Shape;134;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Kuvan vaihto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showMasterSp="0" type="tx">
  <p:cSld name="TITLE_AND_BODY">
    <p:spTree>
      <p:nvGrpSpPr>
        <p:cNvPr id="12" name="Shape 12"/>
        <p:cNvGrpSpPr/>
        <p:nvPr/>
      </p:nvGrpSpPr>
      <p:grpSpPr>
        <a:xfrm>
          <a:off x="0" y="0"/>
          <a:ext cx="0" cy="0"/>
          <a:chOff x="0" y="0"/>
          <a:chExt cx="0" cy="0"/>
        </a:xfrm>
      </p:grpSpPr>
      <p:sp>
        <p:nvSpPr>
          <p:cNvPr id="13" name="Google Shape;13;p55"/>
          <p:cNvSpPr txBox="1"/>
          <p:nvPr>
            <p:ph idx="12" type="sldNum"/>
          </p:nvPr>
        </p:nvSpPr>
        <p:spPr>
          <a:xfrm>
            <a:off x="8413195" y="6406428"/>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showMasterSp="0">
  <p:cSld name="Kaksi sisältökohdetta">
    <p:spTree>
      <p:nvGrpSpPr>
        <p:cNvPr id="51" name="Shape 51"/>
        <p:cNvGrpSpPr/>
        <p:nvPr/>
      </p:nvGrpSpPr>
      <p:grpSpPr>
        <a:xfrm>
          <a:off x="0" y="0"/>
          <a:ext cx="0" cy="0"/>
          <a:chOff x="0" y="0"/>
          <a:chExt cx="0" cy="0"/>
        </a:xfrm>
      </p:grpSpPr>
      <p:sp>
        <p:nvSpPr>
          <p:cNvPr id="52" name="Google Shape;52;p64"/>
          <p:cNvSpPr/>
          <p:nvPr/>
        </p:nvSpPr>
        <p:spPr>
          <a:xfrm>
            <a:off x="0" y="6400798"/>
            <a:ext cx="9144000" cy="457201"/>
          </a:xfrm>
          <a:prstGeom prst="rect">
            <a:avLst/>
          </a:prstGeom>
          <a:solidFill>
            <a:srgbClr val="F78507"/>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 name="Google Shape;53;p64"/>
          <p:cNvSpPr/>
          <p:nvPr/>
        </p:nvSpPr>
        <p:spPr>
          <a:xfrm>
            <a:off x="0" y="0"/>
            <a:ext cx="9144000" cy="1543050"/>
          </a:xfrm>
          <a:prstGeom prst="rect">
            <a:avLst/>
          </a:prstGeom>
          <a:solidFill>
            <a:srgbClr val="F78507"/>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 name="Google Shape;54;p64"/>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5" name="Google Shape;55;p64"/>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ailu" showMasterSp="0">
  <p:cSld name="Vertailu">
    <p:spTree>
      <p:nvGrpSpPr>
        <p:cNvPr id="56" name="Shape 56"/>
        <p:cNvGrpSpPr/>
        <p:nvPr/>
      </p:nvGrpSpPr>
      <p:grpSpPr>
        <a:xfrm>
          <a:off x="0" y="0"/>
          <a:ext cx="0" cy="0"/>
          <a:chOff x="0" y="0"/>
          <a:chExt cx="0" cy="0"/>
        </a:xfrm>
      </p:grpSpPr>
      <p:sp>
        <p:nvSpPr>
          <p:cNvPr id="57" name="Google Shape;57;p65"/>
          <p:cNvSpPr/>
          <p:nvPr/>
        </p:nvSpPr>
        <p:spPr>
          <a:xfrm>
            <a:off x="0" y="6400798"/>
            <a:ext cx="9144000" cy="457201"/>
          </a:xfrm>
          <a:prstGeom prst="rect">
            <a:avLst/>
          </a:prstGeom>
          <a:solidFill>
            <a:srgbClr val="E0343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 name="Google Shape;58;p65"/>
          <p:cNvSpPr/>
          <p:nvPr/>
        </p:nvSpPr>
        <p:spPr>
          <a:xfrm>
            <a:off x="0" y="0"/>
            <a:ext cx="9144000" cy="1543050"/>
          </a:xfrm>
          <a:prstGeom prst="rect">
            <a:avLst/>
          </a:prstGeom>
          <a:solidFill>
            <a:srgbClr val="E0343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 name="Google Shape;59;p65"/>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 name="Google Shape;60;p65"/>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sisältö" showMasterSp="0">
  <p:cSld name="Otsikollinen sisältö">
    <p:spTree>
      <p:nvGrpSpPr>
        <p:cNvPr id="61" name="Shape 61"/>
        <p:cNvGrpSpPr/>
        <p:nvPr/>
      </p:nvGrpSpPr>
      <p:grpSpPr>
        <a:xfrm>
          <a:off x="0" y="0"/>
          <a:ext cx="0" cy="0"/>
          <a:chOff x="0" y="0"/>
          <a:chExt cx="0" cy="0"/>
        </a:xfrm>
      </p:grpSpPr>
      <p:sp>
        <p:nvSpPr>
          <p:cNvPr id="62" name="Google Shape;62;p66"/>
          <p:cNvSpPr/>
          <p:nvPr/>
        </p:nvSpPr>
        <p:spPr>
          <a:xfrm>
            <a:off x="0" y="6400798"/>
            <a:ext cx="9144000" cy="457201"/>
          </a:xfrm>
          <a:prstGeom prst="rect">
            <a:avLst/>
          </a:prstGeom>
          <a:solidFill>
            <a:srgbClr val="8B21E3"/>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3" name="Google Shape;63;p66"/>
          <p:cNvSpPr/>
          <p:nvPr/>
        </p:nvSpPr>
        <p:spPr>
          <a:xfrm>
            <a:off x="0" y="0"/>
            <a:ext cx="9144000" cy="1543050"/>
          </a:xfrm>
          <a:prstGeom prst="rect">
            <a:avLst/>
          </a:prstGeom>
          <a:solidFill>
            <a:srgbClr val="8B21E3"/>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 name="Google Shape;64;p66"/>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 name="Google Shape;65;p66"/>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showMasterSp="0">
  <p:cSld name="Vain otsikko">
    <p:spTree>
      <p:nvGrpSpPr>
        <p:cNvPr id="66" name="Shape 66"/>
        <p:cNvGrpSpPr/>
        <p:nvPr/>
      </p:nvGrpSpPr>
      <p:grpSpPr>
        <a:xfrm>
          <a:off x="0" y="0"/>
          <a:ext cx="0" cy="0"/>
          <a:chOff x="0" y="0"/>
          <a:chExt cx="0" cy="0"/>
        </a:xfrm>
      </p:grpSpPr>
      <p:sp>
        <p:nvSpPr>
          <p:cNvPr id="67" name="Google Shape;67;p67"/>
          <p:cNvSpPr/>
          <p:nvPr/>
        </p:nvSpPr>
        <p:spPr>
          <a:xfrm>
            <a:off x="0" y="6400798"/>
            <a:ext cx="9144000" cy="457201"/>
          </a:xfrm>
          <a:prstGeom prst="rect">
            <a:avLst/>
          </a:prstGeom>
          <a:solidFill>
            <a:srgbClr val="00B0F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8" name="Google Shape;68;p67"/>
          <p:cNvSpPr/>
          <p:nvPr/>
        </p:nvSpPr>
        <p:spPr>
          <a:xfrm>
            <a:off x="0" y="0"/>
            <a:ext cx="9144000" cy="1543050"/>
          </a:xfrm>
          <a:prstGeom prst="rect">
            <a:avLst/>
          </a:prstGeom>
          <a:solidFill>
            <a:srgbClr val="00B0F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 name="Google Shape;69;p67"/>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0" name="Google Shape;70;p67"/>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showMasterSp="0">
  <p:cSld name="Tyhjä">
    <p:spTree>
      <p:nvGrpSpPr>
        <p:cNvPr id="71" name="Shape 71"/>
        <p:cNvGrpSpPr/>
        <p:nvPr/>
      </p:nvGrpSpPr>
      <p:grpSpPr>
        <a:xfrm>
          <a:off x="0" y="0"/>
          <a:ext cx="0" cy="0"/>
          <a:chOff x="0" y="0"/>
          <a:chExt cx="0" cy="0"/>
        </a:xfrm>
      </p:grpSpPr>
      <p:sp>
        <p:nvSpPr>
          <p:cNvPr id="72" name="Google Shape;72;p68"/>
          <p:cNvSpPr/>
          <p:nvPr/>
        </p:nvSpPr>
        <p:spPr>
          <a:xfrm>
            <a:off x="0" y="6400798"/>
            <a:ext cx="9144000" cy="457201"/>
          </a:xfrm>
          <a:prstGeom prst="rect">
            <a:avLst/>
          </a:prstGeom>
          <a:solidFill>
            <a:srgbClr val="0070C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3" name="Google Shape;73;p68"/>
          <p:cNvSpPr/>
          <p:nvPr/>
        </p:nvSpPr>
        <p:spPr>
          <a:xfrm>
            <a:off x="0" y="0"/>
            <a:ext cx="9144000" cy="1543050"/>
          </a:xfrm>
          <a:prstGeom prst="rect">
            <a:avLst/>
          </a:prstGeom>
          <a:solidFill>
            <a:srgbClr val="0070C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 name="Google Shape;74;p68"/>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5" name="Google Shape;75;p68"/>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showMasterSp="0">
  <p:cSld name="Osan ylätunniste">
    <p:spTree>
      <p:nvGrpSpPr>
        <p:cNvPr id="76" name="Shape 76"/>
        <p:cNvGrpSpPr/>
        <p:nvPr/>
      </p:nvGrpSpPr>
      <p:grpSpPr>
        <a:xfrm>
          <a:off x="0" y="0"/>
          <a:ext cx="0" cy="0"/>
          <a:chOff x="0" y="0"/>
          <a:chExt cx="0" cy="0"/>
        </a:xfrm>
      </p:grpSpPr>
      <p:sp>
        <p:nvSpPr>
          <p:cNvPr id="77" name="Google Shape;77;p69"/>
          <p:cNvSpPr/>
          <p:nvPr/>
        </p:nvSpPr>
        <p:spPr>
          <a:xfrm>
            <a:off x="0" y="6400798"/>
            <a:ext cx="9144000" cy="457201"/>
          </a:xfrm>
          <a:prstGeom prst="rect">
            <a:avLst/>
          </a:prstGeom>
          <a:solidFill>
            <a:srgbClr val="FFFF0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 name="Google Shape;78;p69"/>
          <p:cNvSpPr/>
          <p:nvPr/>
        </p:nvSpPr>
        <p:spPr>
          <a:xfrm>
            <a:off x="0" y="0"/>
            <a:ext cx="9144000" cy="1543050"/>
          </a:xfrm>
          <a:prstGeom prst="rect">
            <a:avLst/>
          </a:prstGeom>
          <a:solidFill>
            <a:srgbClr val="FFFF0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 name="Google Shape;79;p69"/>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 name="Google Shape;80;p69"/>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p:cSld name="Otsikkodia">
    <p:spTree>
      <p:nvGrpSpPr>
        <p:cNvPr id="14" name="Shape 14"/>
        <p:cNvGrpSpPr/>
        <p:nvPr/>
      </p:nvGrpSpPr>
      <p:grpSpPr>
        <a:xfrm>
          <a:off x="0" y="0"/>
          <a:ext cx="0" cy="0"/>
          <a:chOff x="0" y="0"/>
          <a:chExt cx="0" cy="0"/>
        </a:xfrm>
      </p:grpSpPr>
      <p:sp>
        <p:nvSpPr>
          <p:cNvPr id="15" name="Google Shape;15;p56"/>
          <p:cNvSpPr txBox="1"/>
          <p:nvPr>
            <p:ph idx="12" type="sldNum"/>
          </p:nvPr>
        </p:nvSpPr>
        <p:spPr>
          <a:xfrm>
            <a:off x="6279595"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showMasterSp="0">
  <p:cSld name="1_Mukautettu asettelu">
    <p:spTree>
      <p:nvGrpSpPr>
        <p:cNvPr id="16" name="Shape 16"/>
        <p:cNvGrpSpPr/>
        <p:nvPr/>
      </p:nvGrpSpPr>
      <p:grpSpPr>
        <a:xfrm>
          <a:off x="0" y="0"/>
          <a:ext cx="0" cy="0"/>
          <a:chOff x="0" y="0"/>
          <a:chExt cx="0" cy="0"/>
        </a:xfrm>
      </p:grpSpPr>
      <p:sp>
        <p:nvSpPr>
          <p:cNvPr id="17" name="Google Shape;17;p57"/>
          <p:cNvSpPr/>
          <p:nvPr/>
        </p:nvSpPr>
        <p:spPr>
          <a:xfrm>
            <a:off x="0" y="6400798"/>
            <a:ext cx="9144000" cy="457201"/>
          </a:xfrm>
          <a:prstGeom prst="rect">
            <a:avLst/>
          </a:prstGeom>
          <a:solidFill>
            <a:srgbClr val="A6A6A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 name="Google Shape;18;p57"/>
          <p:cNvSpPr/>
          <p:nvPr/>
        </p:nvSpPr>
        <p:spPr>
          <a:xfrm>
            <a:off x="0" y="0"/>
            <a:ext cx="9144000" cy="1543050"/>
          </a:xfrm>
          <a:prstGeom prst="rect">
            <a:avLst/>
          </a:prstGeom>
          <a:solidFill>
            <a:srgbClr val="A6A6A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 name="Google Shape;19;p57"/>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 name="Google Shape;20;p57"/>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pystysuora teksti" showMasterSp="0">
  <p:cSld name="Otsikko ja pystysuora teksti">
    <p:spTree>
      <p:nvGrpSpPr>
        <p:cNvPr id="21" name="Shape 21"/>
        <p:cNvGrpSpPr/>
        <p:nvPr/>
      </p:nvGrpSpPr>
      <p:grpSpPr>
        <a:xfrm>
          <a:off x="0" y="0"/>
          <a:ext cx="0" cy="0"/>
          <a:chOff x="0" y="0"/>
          <a:chExt cx="0" cy="0"/>
        </a:xfrm>
      </p:grpSpPr>
      <p:sp>
        <p:nvSpPr>
          <p:cNvPr id="22" name="Google Shape;22;p58"/>
          <p:cNvSpPr/>
          <p:nvPr/>
        </p:nvSpPr>
        <p:spPr>
          <a:xfrm>
            <a:off x="0" y="6400798"/>
            <a:ext cx="9144000" cy="457201"/>
          </a:xfrm>
          <a:prstGeom prst="rect">
            <a:avLst/>
          </a:prstGeom>
          <a:solidFill>
            <a:srgbClr val="00B05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 name="Google Shape;23;p58"/>
          <p:cNvSpPr/>
          <p:nvPr/>
        </p:nvSpPr>
        <p:spPr>
          <a:xfrm>
            <a:off x="0" y="0"/>
            <a:ext cx="9144000" cy="1543050"/>
          </a:xfrm>
          <a:prstGeom prst="rect">
            <a:avLst/>
          </a:prstGeom>
          <a:solidFill>
            <a:srgbClr val="00B05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 name="Google Shape;24;p58"/>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 name="Google Shape;25;p58"/>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showMasterSp="0">
  <p:cSld name="Mukautettu asettelu">
    <p:spTree>
      <p:nvGrpSpPr>
        <p:cNvPr id="26" name="Shape 26"/>
        <p:cNvGrpSpPr/>
        <p:nvPr/>
      </p:nvGrpSpPr>
      <p:grpSpPr>
        <a:xfrm>
          <a:off x="0" y="0"/>
          <a:ext cx="0" cy="0"/>
          <a:chOff x="0" y="0"/>
          <a:chExt cx="0" cy="0"/>
        </a:xfrm>
      </p:grpSpPr>
      <p:sp>
        <p:nvSpPr>
          <p:cNvPr id="27" name="Google Shape;27;p59"/>
          <p:cNvSpPr/>
          <p:nvPr/>
        </p:nvSpPr>
        <p:spPr>
          <a:xfrm>
            <a:off x="0" y="6400798"/>
            <a:ext cx="9144000" cy="457201"/>
          </a:xfrm>
          <a:prstGeom prst="rect">
            <a:avLst/>
          </a:prstGeom>
          <a:solidFill>
            <a:srgbClr val="03D1ED"/>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 name="Google Shape;28;p59"/>
          <p:cNvSpPr/>
          <p:nvPr/>
        </p:nvSpPr>
        <p:spPr>
          <a:xfrm>
            <a:off x="0" y="0"/>
            <a:ext cx="9144000" cy="1543050"/>
          </a:xfrm>
          <a:prstGeom prst="rect">
            <a:avLst/>
          </a:prstGeom>
          <a:solidFill>
            <a:srgbClr val="03D1ED"/>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 name="Google Shape;29;p59"/>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 name="Google Shape;30;p59"/>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showMasterSp="0">
  <p:cSld name="Otsikko ja sisältö">
    <p:spTree>
      <p:nvGrpSpPr>
        <p:cNvPr id="31" name="Shape 31"/>
        <p:cNvGrpSpPr/>
        <p:nvPr/>
      </p:nvGrpSpPr>
      <p:grpSpPr>
        <a:xfrm>
          <a:off x="0" y="0"/>
          <a:ext cx="0" cy="0"/>
          <a:chOff x="0" y="0"/>
          <a:chExt cx="0" cy="0"/>
        </a:xfrm>
      </p:grpSpPr>
      <p:sp>
        <p:nvSpPr>
          <p:cNvPr id="32" name="Google Shape;32;p60"/>
          <p:cNvSpPr/>
          <p:nvPr/>
        </p:nvSpPr>
        <p:spPr>
          <a:xfrm>
            <a:off x="0" y="6400798"/>
            <a:ext cx="9144000" cy="457201"/>
          </a:xfrm>
          <a:prstGeom prst="rect">
            <a:avLst/>
          </a:prstGeom>
          <a:solidFill>
            <a:srgbClr val="7030A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 name="Google Shape;33;p60"/>
          <p:cNvSpPr/>
          <p:nvPr/>
        </p:nvSpPr>
        <p:spPr>
          <a:xfrm>
            <a:off x="0" y="0"/>
            <a:ext cx="9144000" cy="1543050"/>
          </a:xfrm>
          <a:prstGeom prst="rect">
            <a:avLst/>
          </a:prstGeom>
          <a:solidFill>
            <a:srgbClr val="7030A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 name="Google Shape;34;p60"/>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 name="Google Shape;35;p60"/>
          <p:cNvSpPr txBox="1"/>
          <p:nvPr>
            <p:ph idx="12" type="sldNum"/>
          </p:nvPr>
        </p:nvSpPr>
        <p:spPr>
          <a:xfrm>
            <a:off x="6279595"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36" name="Shape 36"/>
        <p:cNvGrpSpPr/>
        <p:nvPr/>
      </p:nvGrpSpPr>
      <p:grpSpPr>
        <a:xfrm>
          <a:off x="0" y="0"/>
          <a:ext cx="0" cy="0"/>
          <a:chOff x="0" y="0"/>
          <a:chExt cx="0" cy="0"/>
        </a:xfrm>
      </p:grpSpPr>
      <p:sp>
        <p:nvSpPr>
          <p:cNvPr id="37" name="Google Shape;37;p61"/>
          <p:cNvSpPr/>
          <p:nvPr/>
        </p:nvSpPr>
        <p:spPr>
          <a:xfrm>
            <a:off x="0" y="6400798"/>
            <a:ext cx="9144000" cy="457201"/>
          </a:xfrm>
          <a:prstGeom prst="rect">
            <a:avLst/>
          </a:prstGeom>
          <a:solidFill>
            <a:srgbClr val="F9A9A9"/>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 name="Google Shape;38;p61"/>
          <p:cNvSpPr/>
          <p:nvPr/>
        </p:nvSpPr>
        <p:spPr>
          <a:xfrm>
            <a:off x="0" y="0"/>
            <a:ext cx="9144000" cy="1543050"/>
          </a:xfrm>
          <a:prstGeom prst="rect">
            <a:avLst/>
          </a:prstGeom>
          <a:solidFill>
            <a:srgbClr val="F9A9A9"/>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 name="Google Shape;39;p61"/>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 name="Google Shape;40;p61"/>
          <p:cNvSpPr txBox="1"/>
          <p:nvPr>
            <p:ph idx="12" type="sldNum"/>
          </p:nvPr>
        </p:nvSpPr>
        <p:spPr>
          <a:xfrm>
            <a:off x="8413195" y="6406428"/>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41" name="Shape 41"/>
        <p:cNvGrpSpPr/>
        <p:nvPr/>
      </p:nvGrpSpPr>
      <p:grpSpPr>
        <a:xfrm>
          <a:off x="0" y="0"/>
          <a:ext cx="0" cy="0"/>
          <a:chOff x="0" y="0"/>
          <a:chExt cx="0" cy="0"/>
        </a:xfrm>
      </p:grpSpPr>
      <p:sp>
        <p:nvSpPr>
          <p:cNvPr id="42" name="Google Shape;42;p62"/>
          <p:cNvSpPr/>
          <p:nvPr/>
        </p:nvSpPr>
        <p:spPr>
          <a:xfrm>
            <a:off x="0" y="6400798"/>
            <a:ext cx="9144000" cy="457201"/>
          </a:xfrm>
          <a:prstGeom prst="rect">
            <a:avLst/>
          </a:prstGeom>
          <a:solidFill>
            <a:srgbClr val="FC9ABD"/>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 name="Google Shape;43;p62"/>
          <p:cNvSpPr/>
          <p:nvPr/>
        </p:nvSpPr>
        <p:spPr>
          <a:xfrm>
            <a:off x="0" y="0"/>
            <a:ext cx="9144000" cy="1543050"/>
          </a:xfrm>
          <a:prstGeom prst="rect">
            <a:avLst/>
          </a:prstGeom>
          <a:solidFill>
            <a:srgbClr val="FC9ABD"/>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 name="Google Shape;44;p62"/>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 name="Google Shape;45;p62"/>
          <p:cNvSpPr txBox="1"/>
          <p:nvPr>
            <p:ph idx="12" type="sldNum"/>
          </p:nvPr>
        </p:nvSpPr>
        <p:spPr>
          <a:xfrm>
            <a:off x="8413195" y="6406428"/>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ollinen kuva" showMasterSp="0">
  <p:cSld name="Otsikollinen kuva">
    <p:spTree>
      <p:nvGrpSpPr>
        <p:cNvPr id="46" name="Shape 46"/>
        <p:cNvGrpSpPr/>
        <p:nvPr/>
      </p:nvGrpSpPr>
      <p:grpSpPr>
        <a:xfrm>
          <a:off x="0" y="0"/>
          <a:ext cx="0" cy="0"/>
          <a:chOff x="0" y="0"/>
          <a:chExt cx="0" cy="0"/>
        </a:xfrm>
      </p:grpSpPr>
      <p:sp>
        <p:nvSpPr>
          <p:cNvPr id="47" name="Google Shape;47;p63"/>
          <p:cNvSpPr/>
          <p:nvPr/>
        </p:nvSpPr>
        <p:spPr>
          <a:xfrm>
            <a:off x="0" y="6400798"/>
            <a:ext cx="9144000" cy="457201"/>
          </a:xfrm>
          <a:prstGeom prst="rect">
            <a:avLst/>
          </a:prstGeom>
          <a:solidFill>
            <a:srgbClr val="92D05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 name="Google Shape;48;p63"/>
          <p:cNvSpPr/>
          <p:nvPr/>
        </p:nvSpPr>
        <p:spPr>
          <a:xfrm>
            <a:off x="0" y="0"/>
            <a:ext cx="9144000" cy="1543050"/>
          </a:xfrm>
          <a:prstGeom prst="rect">
            <a:avLst/>
          </a:prstGeom>
          <a:solidFill>
            <a:srgbClr val="92D05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 name="Google Shape;49;p63"/>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 name="Google Shape;50;p63"/>
          <p:cNvSpPr txBox="1"/>
          <p:nvPr>
            <p:ph idx="12" type="sldNum"/>
          </p:nvPr>
        </p:nvSpPr>
        <p:spPr>
          <a:xfrm>
            <a:off x="6279599" y="6223865"/>
            <a:ext cx="273606" cy="26497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1pPr>
            <a:lvl2pPr indent="0" lvl="1"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2pPr>
            <a:lvl3pPr indent="0" lvl="2"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3pPr>
            <a:lvl4pPr indent="0" lvl="3"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4pPr>
            <a:lvl5pPr indent="0" lvl="4"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5pPr>
            <a:lvl6pPr indent="0" lvl="5"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6pPr>
            <a:lvl7pPr indent="0" lvl="6"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7pPr>
            <a:lvl8pPr indent="0" lvl="7"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8pPr>
            <a:lvl9pPr indent="0" lvl="8" marL="0" algn="r">
              <a:lnSpc>
                <a:spcPct val="100000"/>
              </a:lnSpc>
              <a:spcBef>
                <a:spcPts val="0"/>
              </a:spcBef>
              <a:spcAft>
                <a:spcPts val="0"/>
              </a:spcAft>
              <a:buClr>
                <a:srgbClr val="888888"/>
              </a:buClr>
              <a:buSzPts val="1200"/>
              <a:buFont typeface="Libre Franklin"/>
              <a:buNone/>
              <a:defRPr sz="1200">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54"/>
          <p:cNvSpPr/>
          <p:nvPr/>
        </p:nvSpPr>
        <p:spPr>
          <a:xfrm>
            <a:off x="0" y="6400798"/>
            <a:ext cx="9144000" cy="457201"/>
          </a:xfrm>
          <a:prstGeom prst="rect">
            <a:avLst/>
          </a:prstGeom>
          <a:solidFill>
            <a:srgbClr val="F3EAE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 name="Google Shape;7;p54"/>
          <p:cNvSpPr/>
          <p:nvPr/>
        </p:nvSpPr>
        <p:spPr>
          <a:xfrm>
            <a:off x="0" y="0"/>
            <a:ext cx="9144000" cy="1543050"/>
          </a:xfrm>
          <a:prstGeom prst="rect">
            <a:avLst/>
          </a:prstGeom>
          <a:solidFill>
            <a:srgbClr val="F3EAE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 name="Google Shape;8;p54"/>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 name="Google Shape;9;p54"/>
          <p:cNvSpPr txBox="1"/>
          <p:nvPr>
            <p:ph type="title"/>
          </p:nvPr>
        </p:nvSpPr>
        <p:spPr>
          <a:xfrm>
            <a:off x="1370012" y="769937"/>
            <a:ext cx="7315201" cy="1668463"/>
          </a:xfrm>
          <a:prstGeom prst="rect">
            <a:avLst/>
          </a:prstGeom>
          <a:noFill/>
          <a:ln>
            <a:noFill/>
          </a:ln>
        </p:spPr>
        <p:txBody>
          <a:bodyPr anchorCtr="0" anchor="ctr" bIns="45700" lIns="45700" spcFirstLastPara="1" rIns="45700" wrap="square" tIns="45700">
            <a:normAutofit/>
          </a:bodyPr>
          <a:lstStyle>
            <a:lvl1pPr lvl="0"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4400"/>
              <a:buFont typeface="Arial"/>
              <a:buNone/>
              <a:defRPr b="1" i="0" sz="4400" u="none" cap="none" strike="noStrike">
                <a:solidFill>
                  <a:srgbClr val="000000"/>
                </a:solidFill>
                <a:latin typeface="Arial"/>
                <a:ea typeface="Arial"/>
                <a:cs typeface="Arial"/>
                <a:sym typeface="Arial"/>
              </a:defRPr>
            </a:lvl9pPr>
          </a:lstStyle>
          <a:p/>
        </p:txBody>
      </p:sp>
      <p:sp>
        <p:nvSpPr>
          <p:cNvPr id="10" name="Google Shape;10;p54"/>
          <p:cNvSpPr txBox="1"/>
          <p:nvPr>
            <p:ph idx="1" type="body"/>
          </p:nvPr>
        </p:nvSpPr>
        <p:spPr>
          <a:xfrm>
            <a:off x="5103812" y="2438400"/>
            <a:ext cx="3581401" cy="4419600"/>
          </a:xfrm>
          <a:prstGeom prst="rect">
            <a:avLst/>
          </a:prstGeom>
          <a:noFill/>
          <a:ln>
            <a:noFill/>
          </a:ln>
        </p:spPr>
        <p:txBody>
          <a:bodyPr anchorCtr="0" anchor="t" bIns="45700" lIns="45700" spcFirstLastPara="1" rIns="45700" wrap="square" tIns="45700">
            <a:normAutofit/>
          </a:bodyPr>
          <a:lstStyle>
            <a:lvl1pPr indent="-431800" lvl="0" marL="457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1pPr>
            <a:lvl2pPr indent="-431800" lvl="1" marL="914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2pPr>
            <a:lvl3pPr indent="-431800" lvl="2" marL="1371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3pPr>
            <a:lvl4pPr indent="-431800" lvl="3" marL="1828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4pPr>
            <a:lvl5pPr indent="-431800" lvl="4" marL="22860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5pPr>
            <a:lvl6pPr indent="-431800" lvl="5" marL="2743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6pPr>
            <a:lvl7pPr indent="-431800" lvl="6" marL="3200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7pPr>
            <a:lvl8pPr indent="-431800" lvl="7" marL="3657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8pPr>
            <a:lvl9pPr indent="-431800" lvl="8" marL="4114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Libre Franklin"/>
                <a:ea typeface="Libre Franklin"/>
                <a:cs typeface="Libre Franklin"/>
                <a:sym typeface="Libre Franklin"/>
              </a:defRPr>
            </a:lvl9pPr>
          </a:lstStyle>
          <a:p/>
        </p:txBody>
      </p:sp>
      <p:sp>
        <p:nvSpPr>
          <p:cNvPr id="11" name="Google Shape;11;p54"/>
          <p:cNvSpPr txBox="1"/>
          <p:nvPr>
            <p:ph idx="12" type="sldNum"/>
          </p:nvPr>
        </p:nvSpPr>
        <p:spPr>
          <a:xfrm>
            <a:off x="6279595" y="6223865"/>
            <a:ext cx="273606" cy="26497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888888"/>
              </a:buClr>
              <a:buSzPts val="1200"/>
              <a:buFont typeface="Libre Franklin"/>
              <a:buNone/>
              <a:defRPr b="0" i="0" sz="1200" u="none" cap="none" strike="noStrike">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44.png"/></Relationships>
</file>

<file path=ppt/slides/_rels/slide33.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33.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24.png"/><Relationship Id="rId8"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9.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hyperlink" Target="http://www.v10plus.fi" TargetMode="External"/><Relationship Id="rId5" Type="http://schemas.openxmlformats.org/officeDocument/2006/relationships/hyperlink" Target="mailto:sarita@v10plus.f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
          <p:cNvSpPr/>
          <p:nvPr/>
        </p:nvSpPr>
        <p:spPr>
          <a:xfrm>
            <a:off x="0" y="2796176"/>
            <a:ext cx="9144000" cy="1543055"/>
          </a:xfrm>
          <a:prstGeom prst="rect">
            <a:avLst/>
          </a:prstGeom>
          <a:solidFill>
            <a:srgbClr val="FF757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 name="Google Shape;86;p1"/>
          <p:cNvSpPr txBox="1"/>
          <p:nvPr/>
        </p:nvSpPr>
        <p:spPr>
          <a:xfrm>
            <a:off x="3581400" y="3479055"/>
            <a:ext cx="4536505" cy="81851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Clr>
                <a:srgbClr val="D9D9D9"/>
              </a:buClr>
              <a:buSzPts val="2500"/>
              <a:buFont typeface="Arial"/>
              <a:buNone/>
            </a:pPr>
            <a:r>
              <a:rPr b="1" i="0" lang="en-US" sz="2500" u="none" cap="none" strike="noStrike">
                <a:solidFill>
                  <a:srgbClr val="D9D9D9"/>
                </a:solidFill>
                <a:latin typeface="Arial"/>
                <a:ea typeface="Arial"/>
                <a:cs typeface="Arial"/>
                <a:sym typeface="Arial"/>
              </a:rPr>
              <a:t>Ainutlaatuinen ihonhoitosarja Japanista</a:t>
            </a:r>
            <a:endParaRPr/>
          </a:p>
        </p:txBody>
      </p:sp>
      <p:sp>
        <p:nvSpPr>
          <p:cNvPr id="87" name="Google Shape;87;p1"/>
          <p:cNvSpPr txBox="1"/>
          <p:nvPr/>
        </p:nvSpPr>
        <p:spPr>
          <a:xfrm>
            <a:off x="3505198" y="2202181"/>
            <a:ext cx="6096004" cy="1920241"/>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V 10 Plus -tuoteperhe</a:t>
            </a:r>
            <a:endParaRPr/>
          </a:p>
        </p:txBody>
      </p:sp>
      <p:pic>
        <p:nvPicPr>
          <p:cNvPr descr="image1.png" id="88" name="Google Shape;88;p1"/>
          <p:cNvPicPr preferRelativeResize="0"/>
          <p:nvPr/>
        </p:nvPicPr>
        <p:blipFill rotWithShape="1">
          <a:blip r:embed="rId3">
            <a:alphaModFix/>
          </a:blip>
          <a:srcRect b="0" l="0" r="0" t="0"/>
          <a:stretch/>
        </p:blipFill>
        <p:spPr>
          <a:xfrm>
            <a:off x="7244680" y="306644"/>
            <a:ext cx="1598547" cy="1598538"/>
          </a:xfrm>
          <a:prstGeom prst="rect">
            <a:avLst/>
          </a:prstGeom>
          <a:noFill/>
          <a:ln>
            <a:noFill/>
          </a:ln>
        </p:spPr>
      </p:pic>
      <p:sp>
        <p:nvSpPr>
          <p:cNvPr id="89" name="Google Shape;89;p1"/>
          <p:cNvSpPr/>
          <p:nvPr/>
        </p:nvSpPr>
        <p:spPr>
          <a:xfrm>
            <a:off x="0" y="6400798"/>
            <a:ext cx="9144000" cy="457201"/>
          </a:xfrm>
          <a:prstGeom prst="rect">
            <a:avLst/>
          </a:prstGeom>
          <a:solidFill>
            <a:srgbClr val="FF757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 name="Google Shape;90;p1"/>
          <p:cNvSpPr/>
          <p:nvPr/>
        </p:nvSpPr>
        <p:spPr>
          <a:xfrm rot="10800000">
            <a:off x="838200" y="6391831"/>
            <a:ext cx="457201" cy="228602"/>
          </a:xfrm>
          <a:prstGeom prst="triangle">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icture 1" id="91" name="Google Shape;91;p1"/>
          <p:cNvPicPr preferRelativeResize="0"/>
          <p:nvPr/>
        </p:nvPicPr>
        <p:blipFill rotWithShape="1">
          <a:blip r:embed="rId4">
            <a:alphaModFix/>
          </a:blip>
          <a:srcRect b="0" l="0" r="0" t="0"/>
          <a:stretch/>
        </p:blipFill>
        <p:spPr>
          <a:xfrm>
            <a:off x="0" y="914400"/>
            <a:ext cx="3257747" cy="594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0"/>
          <p:cNvSpPr txBox="1"/>
          <p:nvPr/>
        </p:nvSpPr>
        <p:spPr>
          <a:xfrm>
            <a:off x="611552" y="695334"/>
            <a:ext cx="5112582"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1" lang="en-US" sz="2000" u="none" cap="none" strike="noStrike">
                <a:solidFill>
                  <a:srgbClr val="595959"/>
                </a:solidFill>
                <a:latin typeface="Arial"/>
                <a:ea typeface="Arial"/>
                <a:cs typeface="Arial"/>
                <a:sym typeface="Arial"/>
              </a:rPr>
              <a:t>Kouluttajan vinkit</a:t>
            </a:r>
            <a:r>
              <a:rPr b="1" i="0" lang="en-US" sz="2000" u="none" cap="none" strike="noStrike">
                <a:solidFill>
                  <a:srgbClr val="595959"/>
                </a:solidFill>
                <a:latin typeface="Arial"/>
                <a:ea typeface="Arial"/>
                <a:cs typeface="Arial"/>
                <a:sym typeface="Arial"/>
              </a:rPr>
              <a:t>:</a:t>
            </a:r>
            <a:endParaRPr/>
          </a:p>
        </p:txBody>
      </p:sp>
      <p:sp>
        <p:nvSpPr>
          <p:cNvPr id="164" name="Google Shape;164;p10"/>
          <p:cNvSpPr txBox="1"/>
          <p:nvPr/>
        </p:nvSpPr>
        <p:spPr>
          <a:xfrm>
            <a:off x="6984225" y="1471425"/>
            <a:ext cx="2089500" cy="523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rPr lang="en-US">
                <a:latin typeface="Calibri"/>
                <a:ea typeface="Calibri"/>
                <a:cs typeface="Calibri"/>
                <a:sym typeface="Calibri"/>
              </a:rPr>
              <a:t>Saatavilla 50ml &amp; 100ml </a:t>
            </a:r>
            <a:endParaRPr>
              <a:latin typeface="Calibri"/>
              <a:ea typeface="Calibri"/>
              <a:cs typeface="Calibri"/>
              <a:sym typeface="Calibri"/>
            </a:endParaRPr>
          </a:p>
        </p:txBody>
      </p:sp>
      <p:sp>
        <p:nvSpPr>
          <p:cNvPr id="165" name="Google Shape;165;p10"/>
          <p:cNvSpPr txBox="1"/>
          <p:nvPr/>
        </p:nvSpPr>
        <p:spPr>
          <a:xfrm>
            <a:off x="611552" y="177703"/>
            <a:ext cx="5832662" cy="510773"/>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Water Based Peeling </a:t>
            </a:r>
            <a:endParaRPr/>
          </a:p>
        </p:txBody>
      </p:sp>
      <p:sp>
        <p:nvSpPr>
          <p:cNvPr id="166" name="Google Shape;166;p10"/>
          <p:cNvSpPr txBox="1"/>
          <p:nvPr/>
        </p:nvSpPr>
        <p:spPr>
          <a:xfrm>
            <a:off x="657273" y="1636753"/>
            <a:ext cx="5406864" cy="435282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myös ärtyneen couperosa-, ruusufinni-, perioraalidermatiitti- ja akneihon hoitoon sekä atopian hoitoon koko keholle.</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Geelissä oleva proteiini voi aluksi tarttua poskinukkaan, koska poskinukkaan on kiinnittynyt kuollutta ihosolukkoa. Saat geelin rippeet helposti poistettua froteepyyhkeellä. Kun teet kuorinnan riittävän usein, 2−4 kertaa viikossa, pysyy poskinukka puhtaana kuolleista ihosoluista, jolloin seerumeiden ja voiteiden imeytyminen paranee. Ja meikkikin levittyy tasaisesti iholle eikä ”klimppaannu”!</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Tämän hellän kuorinnan voit tehdä kerran viikossa myös silmänympäryksille.</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Myös huulet kannattaa kuoria erityisesti silloin, kun ne ovat rohtuneet.</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Kehon iho-ongelmia voidaan myös hoitaa poistamalla hellästi kuollutta ihosolukkoa, esimerkiksi  atooppinen ekseema - missä sitä sitten onkin. Voidaan käyttää myös päänahan ongelmien hoitamiseen.</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Suositellaan käytettäväksi 1−5 kertaa viikossa ihon tarpeen mukaan. Vesipohjainen tuote soveltuu jopa päivittäiseen ihon kuorintaan, esim. aknen hoidossa. </a:t>
            </a:r>
            <a:endParaRPr/>
          </a:p>
        </p:txBody>
      </p:sp>
      <p:pic>
        <p:nvPicPr>
          <p:cNvPr id="167" name="Google Shape;167;p10"/>
          <p:cNvPicPr preferRelativeResize="0"/>
          <p:nvPr/>
        </p:nvPicPr>
        <p:blipFill>
          <a:blip r:embed="rId3">
            <a:alphaModFix/>
          </a:blip>
          <a:stretch>
            <a:fillRect/>
          </a:stretch>
        </p:blipFill>
        <p:spPr>
          <a:xfrm>
            <a:off x="6275925" y="3242965"/>
            <a:ext cx="1430999" cy="2746609"/>
          </a:xfrm>
          <a:prstGeom prst="rect">
            <a:avLst/>
          </a:prstGeom>
          <a:noFill/>
          <a:ln>
            <a:noFill/>
          </a:ln>
        </p:spPr>
      </p:pic>
      <p:pic>
        <p:nvPicPr>
          <p:cNvPr id="168" name="Google Shape;168;p10"/>
          <p:cNvPicPr preferRelativeResize="0"/>
          <p:nvPr/>
        </p:nvPicPr>
        <p:blipFill>
          <a:blip r:embed="rId4">
            <a:alphaModFix/>
          </a:blip>
          <a:stretch>
            <a:fillRect/>
          </a:stretch>
        </p:blipFill>
        <p:spPr>
          <a:xfrm>
            <a:off x="7642875" y="2411175"/>
            <a:ext cx="1431000" cy="3578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1"/>
          <p:cNvSpPr txBox="1"/>
          <p:nvPr/>
        </p:nvSpPr>
        <p:spPr>
          <a:xfrm>
            <a:off x="4162950" y="1458550"/>
            <a:ext cx="4739100" cy="463380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Yksilölliset 10 seerumia erilaisiin iho-ongelmiin</a:t>
            </a:r>
            <a:endParaRPr/>
          </a:p>
          <a:p>
            <a:pPr indent="-200025" lvl="0" marL="200025"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  Käytetään aamuin illoin ennen voidetta</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Imeytyvät syvälle ihon eri kerroksiin </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5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ja soluväliaineeseen</a:t>
            </a:r>
            <a:endParaRPr b="0" i="0" sz="1800" u="none" cap="none" strike="sng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Näkyviä tuloksia jo 10 päivässä</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Dermatologisesti testattu.</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Vesipohjainen</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parabeeneja</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lisättyjä hajusteita</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keinotekoisia väriaineita</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mineraaliöljyjä</a:t>
            </a:r>
            <a:endParaRPr/>
          </a:p>
        </p:txBody>
      </p:sp>
      <p:sp>
        <p:nvSpPr>
          <p:cNvPr id="174" name="Google Shape;174;p11"/>
          <p:cNvSpPr txBox="1"/>
          <p:nvPr>
            <p:ph idx="4294967295" type="title"/>
          </p:nvPr>
        </p:nvSpPr>
        <p:spPr>
          <a:xfrm>
            <a:off x="2438400" y="244998"/>
            <a:ext cx="4476056" cy="1143001"/>
          </a:xfrm>
          <a:prstGeom prst="rect">
            <a:avLst/>
          </a:prstGeom>
          <a:noFill/>
          <a:ln>
            <a:noFill/>
          </a:ln>
        </p:spPr>
        <p:txBody>
          <a:bodyPr anchorCtr="0" anchor="ctr" bIns="45700" lIns="45700" spcFirstLastPara="1" rIns="45700" wrap="square" tIns="45700">
            <a:normAutofit/>
          </a:bodyPr>
          <a:lstStyle/>
          <a:p>
            <a:pPr indent="0" lvl="0" marL="0" marR="0" rtl="0" algn="ctr">
              <a:lnSpc>
                <a:spcPct val="100000"/>
              </a:lnSpc>
              <a:spcBef>
                <a:spcPts val="0"/>
              </a:spcBef>
              <a:spcAft>
                <a:spcPts val="0"/>
              </a:spcAft>
              <a:buClr>
                <a:srgbClr val="FFFFFF"/>
              </a:buClr>
              <a:buSzPts val="3600"/>
              <a:buFont typeface="Arial"/>
              <a:buNone/>
            </a:pPr>
            <a:r>
              <a:rPr lang="en-US" sz="3600">
                <a:solidFill>
                  <a:srgbClr val="FFFFFF"/>
                </a:solidFill>
              </a:rPr>
              <a:t>V 10 Plus - seerumit</a:t>
            </a:r>
            <a:endParaRPr/>
          </a:p>
        </p:txBody>
      </p:sp>
      <p:pic>
        <p:nvPicPr>
          <p:cNvPr descr="image2.png" id="175" name="Google Shape;175;p11"/>
          <p:cNvPicPr preferRelativeResize="0"/>
          <p:nvPr/>
        </p:nvPicPr>
        <p:blipFill rotWithShape="1">
          <a:blip r:embed="rId3">
            <a:alphaModFix/>
          </a:blip>
          <a:srcRect b="0" l="0" r="0" t="0"/>
          <a:stretch/>
        </p:blipFill>
        <p:spPr>
          <a:xfrm>
            <a:off x="10953" y="2141240"/>
            <a:ext cx="3941007" cy="2976361"/>
          </a:xfrm>
          <a:prstGeom prst="rect">
            <a:avLst/>
          </a:prstGeom>
          <a:noFill/>
          <a:ln>
            <a:noFill/>
          </a:ln>
        </p:spPr>
      </p:pic>
      <p:sp>
        <p:nvSpPr>
          <p:cNvPr id="176" name="Google Shape;176;p11"/>
          <p:cNvSpPr txBox="1"/>
          <p:nvPr/>
        </p:nvSpPr>
        <p:spPr>
          <a:xfrm>
            <a:off x="112200" y="6016525"/>
            <a:ext cx="7054200" cy="307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45454"/>
              </a:buClr>
              <a:buSzPts val="1400"/>
              <a:buFont typeface="Arial"/>
              <a:buNone/>
            </a:pPr>
            <a:r>
              <a:rPr b="1" i="0" lang="en-US" sz="1400" u="none" cap="none" strike="noStrike">
                <a:solidFill>
                  <a:srgbClr val="545454"/>
                </a:solidFill>
                <a:latin typeface="Arial"/>
                <a:ea typeface="Arial"/>
                <a:cs typeface="Arial"/>
                <a:sym typeface="Arial"/>
              </a:rPr>
              <a:t>Pumppuannostelija parantaa käyttömukavuutta ja lisää tuotteen hygieenisyyttä.</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2"/>
          <p:cNvSpPr txBox="1"/>
          <p:nvPr>
            <p:ph idx="4294967295" type="title"/>
          </p:nvPr>
        </p:nvSpPr>
        <p:spPr>
          <a:xfrm>
            <a:off x="611560" y="130308"/>
            <a:ext cx="4476059" cy="1143007"/>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lang="en-US">
                <a:solidFill>
                  <a:srgbClr val="FFFFFF"/>
                </a:solidFill>
              </a:rPr>
              <a:t>Tiesitkö, että…</a:t>
            </a:r>
            <a:endParaRPr/>
          </a:p>
        </p:txBody>
      </p:sp>
      <p:sp>
        <p:nvSpPr>
          <p:cNvPr id="182" name="Google Shape;182;p12"/>
          <p:cNvSpPr txBox="1"/>
          <p:nvPr>
            <p:ph idx="4294967295" type="body"/>
          </p:nvPr>
        </p:nvSpPr>
        <p:spPr>
          <a:xfrm>
            <a:off x="611560" y="1619677"/>
            <a:ext cx="8136905" cy="4664079"/>
          </a:xfrm>
          <a:prstGeom prst="rect">
            <a:avLst/>
          </a:prstGeom>
          <a:noFill/>
          <a:ln>
            <a:noFill/>
          </a:ln>
        </p:spPr>
        <p:txBody>
          <a:bodyPr anchorCtr="0" anchor="t" bIns="45700" lIns="45700" spcFirstLastPara="1" rIns="45700" wrap="square" tIns="45700">
            <a:normAutofit fontScale="70000"/>
          </a:bodyPr>
          <a:lstStyle/>
          <a:p>
            <a:pPr indent="-329184" lvl="0" marL="329184" rtl="0" algn="l">
              <a:lnSpc>
                <a:spcPct val="135000"/>
              </a:lnSpc>
              <a:spcBef>
                <a:spcPts val="0"/>
              </a:spcBef>
              <a:spcAft>
                <a:spcPts val="0"/>
              </a:spcAft>
              <a:buClr>
                <a:srgbClr val="DB4079"/>
              </a:buClr>
              <a:buSzPct val="100000"/>
              <a:buChar char="•"/>
            </a:pPr>
            <a:r>
              <a:rPr b="1" lang="en-US" sz="2000">
                <a:solidFill>
                  <a:srgbClr val="595959"/>
                </a:solidFill>
                <a:latin typeface="Arial"/>
                <a:ea typeface="Arial"/>
                <a:cs typeface="Arial"/>
                <a:sym typeface="Arial"/>
              </a:rPr>
              <a:t>V 10 Plus -seerumit sisältävät pääsääntöisesti 1−3 vaikuttavaa raaka-ainetta korkeina pitoisuuksina.</a:t>
            </a:r>
            <a:endParaRPr sz="2000">
              <a:latin typeface="Arial"/>
              <a:ea typeface="Arial"/>
              <a:cs typeface="Arial"/>
              <a:sym typeface="Arial"/>
            </a:endParaRPr>
          </a:p>
          <a:p>
            <a:pPr indent="-329184" lvl="0" marL="329184" rtl="0" algn="l">
              <a:lnSpc>
                <a:spcPct val="135000"/>
              </a:lnSpc>
              <a:spcBef>
                <a:spcPts val="200"/>
              </a:spcBef>
              <a:spcAft>
                <a:spcPts val="0"/>
              </a:spcAft>
              <a:buClr>
                <a:srgbClr val="DB4079"/>
              </a:buClr>
              <a:buSzPct val="100000"/>
              <a:buChar char="•"/>
            </a:pPr>
            <a:r>
              <a:rPr b="1" lang="en-US" sz="2000">
                <a:solidFill>
                  <a:srgbClr val="595959"/>
                </a:solidFill>
                <a:latin typeface="Arial"/>
                <a:ea typeface="Arial"/>
                <a:cs typeface="Arial"/>
                <a:sym typeface="Arial"/>
              </a:rPr>
              <a:t>Kun vaikuttavien aineiden lukumäärä on pieni, voidaan niiden pitoisuudet pitää korkeina.</a:t>
            </a:r>
            <a:endParaRPr sz="2000">
              <a:latin typeface="Arial"/>
              <a:ea typeface="Arial"/>
              <a:cs typeface="Arial"/>
              <a:sym typeface="Arial"/>
            </a:endParaRPr>
          </a:p>
          <a:p>
            <a:pPr indent="-329184" lvl="0" marL="329184" rtl="0" algn="l">
              <a:lnSpc>
                <a:spcPct val="135000"/>
              </a:lnSpc>
              <a:spcBef>
                <a:spcPts val="200"/>
              </a:spcBef>
              <a:spcAft>
                <a:spcPts val="0"/>
              </a:spcAft>
              <a:buClr>
                <a:srgbClr val="DB4079"/>
              </a:buClr>
              <a:buSzPct val="100000"/>
              <a:buChar char="•"/>
            </a:pPr>
            <a:r>
              <a:rPr b="1" lang="en-US" sz="2000">
                <a:solidFill>
                  <a:srgbClr val="595959"/>
                </a:solidFill>
                <a:latin typeface="Arial"/>
                <a:ea typeface="Arial"/>
                <a:cs typeface="Arial"/>
                <a:sym typeface="Arial"/>
              </a:rPr>
              <a:t>Eri tehoaineet vaativat mm. erilaisen H-arvon säilyäkseen stabiileina ja tehokkaina.</a:t>
            </a:r>
            <a:endParaRPr sz="2000">
              <a:latin typeface="Arial"/>
              <a:ea typeface="Arial"/>
              <a:cs typeface="Arial"/>
              <a:sym typeface="Arial"/>
            </a:endParaRPr>
          </a:p>
          <a:p>
            <a:pPr indent="-313506" lvl="1" marL="752420" rtl="0" algn="l">
              <a:lnSpc>
                <a:spcPct val="135000"/>
              </a:lnSpc>
              <a:spcBef>
                <a:spcPts val="200"/>
              </a:spcBef>
              <a:spcAft>
                <a:spcPts val="0"/>
              </a:spcAft>
              <a:buClr>
                <a:srgbClr val="DB4079"/>
              </a:buClr>
              <a:buSzPct val="100000"/>
              <a:buChar char="–"/>
            </a:pPr>
            <a:r>
              <a:rPr b="1" lang="en-US" sz="2000">
                <a:solidFill>
                  <a:srgbClr val="595959"/>
                </a:solidFill>
                <a:latin typeface="Arial"/>
                <a:ea typeface="Arial"/>
                <a:cs typeface="Arial"/>
                <a:sym typeface="Arial"/>
              </a:rPr>
              <a:t>Tästä syystä on </a:t>
            </a:r>
            <a:r>
              <a:rPr lang="en-US" sz="2000">
                <a:solidFill>
                  <a:srgbClr val="545454"/>
                </a:solidFill>
                <a:latin typeface="Arial"/>
                <a:ea typeface="Arial"/>
                <a:cs typeface="Arial"/>
                <a:sym typeface="Arial"/>
              </a:rPr>
              <a:t>vaikeaa</a:t>
            </a:r>
            <a:r>
              <a:rPr b="1" lang="en-US" sz="2000">
                <a:solidFill>
                  <a:srgbClr val="595959"/>
                </a:solidFill>
                <a:latin typeface="Arial"/>
                <a:ea typeface="Arial"/>
                <a:cs typeface="Arial"/>
                <a:sym typeface="Arial"/>
              </a:rPr>
              <a:t> yhdistää lukuisia eri vaikuttavia aineita yhteen seerumiin menettämättä niiden tehoa ja stabiiliutta.</a:t>
            </a:r>
            <a:endParaRPr sz="2000">
              <a:latin typeface="Arial"/>
              <a:ea typeface="Arial"/>
              <a:cs typeface="Arial"/>
              <a:sym typeface="Arial"/>
            </a:endParaRPr>
          </a:p>
          <a:p>
            <a:pPr indent="-329184" lvl="0" marL="329184" rtl="0" algn="l">
              <a:lnSpc>
                <a:spcPct val="135000"/>
              </a:lnSpc>
              <a:spcBef>
                <a:spcPts val="200"/>
              </a:spcBef>
              <a:spcAft>
                <a:spcPts val="0"/>
              </a:spcAft>
              <a:buClr>
                <a:srgbClr val="DB4079"/>
              </a:buClr>
              <a:buSzPct val="100000"/>
              <a:buChar char="•"/>
            </a:pPr>
            <a:r>
              <a:rPr b="1" lang="en-US" sz="2000">
                <a:solidFill>
                  <a:srgbClr val="595959"/>
                </a:solidFill>
                <a:latin typeface="Arial"/>
                <a:ea typeface="Arial"/>
                <a:cs typeface="Arial"/>
                <a:sym typeface="Arial"/>
              </a:rPr>
              <a:t>Riittävän suuri raaka-ainepitoisuus mahdollistaa merkittävän hoitovasteen, eli on mahdollista saavuttaa silminnähtävä muutos ihon ominaisuuksissa.</a:t>
            </a:r>
            <a:endParaRPr sz="2000">
              <a:latin typeface="Arial"/>
              <a:ea typeface="Arial"/>
              <a:cs typeface="Arial"/>
              <a:sym typeface="Arial"/>
            </a:endParaRPr>
          </a:p>
          <a:p>
            <a:pPr indent="-329184" lvl="0" marL="329184" rtl="0" algn="l">
              <a:lnSpc>
                <a:spcPct val="135000"/>
              </a:lnSpc>
              <a:spcBef>
                <a:spcPts val="200"/>
              </a:spcBef>
              <a:spcAft>
                <a:spcPts val="0"/>
              </a:spcAft>
              <a:buClr>
                <a:srgbClr val="DB4079"/>
              </a:buClr>
              <a:buSzPct val="100000"/>
              <a:buChar char="•"/>
            </a:pPr>
            <a:r>
              <a:rPr b="1" lang="en-US" sz="2000">
                <a:solidFill>
                  <a:srgbClr val="595959"/>
                </a:solidFill>
                <a:latin typeface="Arial"/>
                <a:ea typeface="Arial"/>
                <a:cs typeface="Arial"/>
                <a:sym typeface="Arial"/>
              </a:rPr>
              <a:t>Emulsiossa ei koskaan voi olla niin suurta pitoisuutta vaikuttavia aineita kuin seerumissa.</a:t>
            </a:r>
            <a:endParaRPr sz="2000">
              <a:latin typeface="Arial"/>
              <a:ea typeface="Arial"/>
              <a:cs typeface="Arial"/>
              <a:sym typeface="Arial"/>
            </a:endParaRPr>
          </a:p>
          <a:p>
            <a:pPr indent="-329184" lvl="0" marL="329184" rtl="0" algn="l">
              <a:lnSpc>
                <a:spcPct val="135000"/>
              </a:lnSpc>
              <a:spcBef>
                <a:spcPts val="200"/>
              </a:spcBef>
              <a:spcAft>
                <a:spcPts val="0"/>
              </a:spcAft>
              <a:buClr>
                <a:srgbClr val="DB4079"/>
              </a:buClr>
              <a:buSzPct val="100000"/>
              <a:buChar char="•"/>
            </a:pPr>
            <a:r>
              <a:rPr b="1" lang="en-US" sz="2000">
                <a:solidFill>
                  <a:srgbClr val="595959"/>
                </a:solidFill>
                <a:latin typeface="Arial"/>
                <a:ea typeface="Arial"/>
                <a:cs typeface="Arial"/>
                <a:sym typeface="Arial"/>
              </a:rPr>
              <a:t>Iholle luontaiset ainesosat antavat usein parhaan hoitovasteen.</a:t>
            </a:r>
            <a:endParaRPr sz="2000">
              <a:latin typeface="Arial"/>
              <a:ea typeface="Arial"/>
              <a:cs typeface="Arial"/>
              <a:sym typeface="Arial"/>
            </a:endParaRPr>
          </a:p>
          <a:p>
            <a:pPr indent="0" lvl="0" marL="0" rtl="0" algn="l">
              <a:lnSpc>
                <a:spcPct val="135000"/>
              </a:lnSpc>
              <a:spcBef>
                <a:spcPts val="200"/>
              </a:spcBef>
              <a:spcAft>
                <a:spcPts val="0"/>
              </a:spcAft>
              <a:buClr>
                <a:srgbClr val="595959"/>
              </a:buClr>
              <a:buSzPct val="85000"/>
              <a:buNone/>
            </a:pPr>
            <a:r>
              <a:t/>
            </a:r>
            <a:endParaRPr sz="2000">
              <a:latin typeface="Arial"/>
              <a:ea typeface="Arial"/>
              <a:cs typeface="Arial"/>
              <a:sym typeface="Arial"/>
            </a:endParaRPr>
          </a:p>
          <a:p>
            <a:pPr indent="0" lvl="0" marL="0" rtl="0" algn="l">
              <a:lnSpc>
                <a:spcPct val="135000"/>
              </a:lnSpc>
              <a:spcBef>
                <a:spcPts val="200"/>
              </a:spcBef>
              <a:spcAft>
                <a:spcPts val="0"/>
              </a:spcAft>
              <a:buClr>
                <a:srgbClr val="0070C0"/>
              </a:buClr>
              <a:buSzPct val="70000"/>
              <a:buNone/>
            </a:pPr>
            <a:r>
              <a:rPr b="1" i="1" lang="en-US" sz="2000">
                <a:solidFill>
                  <a:srgbClr val="0070C0"/>
                </a:solidFill>
                <a:latin typeface="Arial"/>
                <a:ea typeface="Arial"/>
                <a:cs typeface="Arial"/>
                <a:sym typeface="Arial"/>
              </a:rPr>
              <a:t>Kouluttajan vinkki:</a:t>
            </a:r>
            <a:r>
              <a:rPr b="1" i="1" lang="en-US" sz="1400">
                <a:solidFill>
                  <a:srgbClr val="0070C0"/>
                </a:solidFill>
                <a:latin typeface="Arial"/>
                <a:ea typeface="Arial"/>
                <a:cs typeface="Arial"/>
                <a:sym typeface="Arial"/>
              </a:rPr>
              <a:t> </a:t>
            </a:r>
            <a:r>
              <a:rPr b="1" lang="en-US" sz="2000">
                <a:solidFill>
                  <a:srgbClr val="595959"/>
                </a:solidFill>
                <a:latin typeface="Arial"/>
                <a:ea typeface="Arial"/>
                <a:cs typeface="Arial"/>
                <a:sym typeface="Arial"/>
              </a:rPr>
              <a:t>Seerumitipat levitetään suoraan iholle. Jos käytössäsi on useampi seerumi, levitä ne vuoron perään iholle, aamuin illoin ja sen jälkeen voide. Älä sekoita seerumeja keskenään, äläkä sekoita niitä voiteeseen </a:t>
            </a:r>
            <a:r>
              <a:rPr b="1" i="0" lang="en-US" sz="2000">
                <a:solidFill>
                  <a:srgbClr val="595959"/>
                </a:solidFill>
                <a:latin typeface="Arial"/>
                <a:ea typeface="Arial"/>
                <a:cs typeface="Arial"/>
                <a:sym typeface="Arial"/>
              </a:rPr>
              <a:t>🡪 </a:t>
            </a:r>
            <a:r>
              <a:rPr b="1" lang="en-US" sz="2000">
                <a:solidFill>
                  <a:srgbClr val="595959"/>
                </a:solidFill>
                <a:latin typeface="Arial"/>
                <a:ea typeface="Arial"/>
                <a:cs typeface="Arial"/>
                <a:sym typeface="Arial"/>
              </a:rPr>
              <a:t>näin taataan seerumeiden hyvä imeytyminen.</a:t>
            </a:r>
            <a:endParaRPr b="1" sz="20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3"/>
          <p:cNvSpPr txBox="1"/>
          <p:nvPr>
            <p:ph idx="4294967295" type="title"/>
          </p:nvPr>
        </p:nvSpPr>
        <p:spPr>
          <a:xfrm>
            <a:off x="699246" y="76536"/>
            <a:ext cx="7818440" cy="1155701"/>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3000"/>
              <a:buFont typeface="Arial"/>
              <a:buNone/>
            </a:pPr>
            <a:r>
              <a:rPr lang="en-US" sz="3000">
                <a:solidFill>
                  <a:srgbClr val="FFFFFF"/>
                </a:solidFill>
              </a:rPr>
              <a:t>V 10 Plus BIOCELL -anti-age-seerumi</a:t>
            </a:r>
            <a:endParaRPr/>
          </a:p>
        </p:txBody>
      </p:sp>
      <p:sp>
        <p:nvSpPr>
          <p:cNvPr id="188" name="Google Shape;188;p13"/>
          <p:cNvSpPr txBox="1"/>
          <p:nvPr>
            <p:ph idx="4294967295" type="body"/>
          </p:nvPr>
        </p:nvSpPr>
        <p:spPr>
          <a:xfrm>
            <a:off x="1834875" y="1416475"/>
            <a:ext cx="7118400" cy="5321700"/>
          </a:xfrm>
          <a:prstGeom prst="rect">
            <a:avLst/>
          </a:prstGeom>
          <a:noFill/>
          <a:ln>
            <a:noFill/>
          </a:ln>
        </p:spPr>
        <p:txBody>
          <a:bodyPr anchorCtr="0" anchor="t" bIns="45700" lIns="45700" spcFirstLastPara="1" rIns="45700" wrap="square" tIns="45700">
            <a:normAutofit/>
          </a:bodyPr>
          <a:lstStyle/>
          <a:p>
            <a:pPr indent="-342900" lvl="0" marL="342900" rtl="0" algn="l">
              <a:lnSpc>
                <a:spcPct val="150000"/>
              </a:lnSpc>
              <a:spcBef>
                <a:spcPts val="0"/>
              </a:spcBef>
              <a:spcAft>
                <a:spcPts val="0"/>
              </a:spcAft>
              <a:buClr>
                <a:srgbClr val="DB4079"/>
              </a:buClr>
              <a:buSzPts val="1400"/>
              <a:buChar char="•"/>
            </a:pPr>
            <a:r>
              <a:rPr b="1" lang="en-US" sz="1400">
                <a:solidFill>
                  <a:srgbClr val="595959"/>
                </a:solidFill>
                <a:latin typeface="Arial"/>
                <a:ea typeface="Arial"/>
                <a:cs typeface="Arial"/>
                <a:sym typeface="Arial"/>
              </a:rPr>
              <a:t>Ehkäisee vapaiden happiradikaalien kantasolu</a:t>
            </a:r>
            <a:r>
              <a:rPr b="1" lang="en-US" sz="1400">
                <a:solidFill>
                  <a:srgbClr val="545454"/>
                </a:solidFill>
                <a:latin typeface="Arial"/>
                <a:ea typeface="Arial"/>
                <a:cs typeface="Arial"/>
                <a:sym typeface="Arial"/>
              </a:rPr>
              <a:t>ja</a:t>
            </a:r>
            <a:r>
              <a:rPr lang="en-US">
                <a:solidFill>
                  <a:srgbClr val="00B050"/>
                </a:solidFill>
              </a:rPr>
              <a:t> </a:t>
            </a:r>
            <a:r>
              <a:rPr b="1" lang="en-US" sz="1400">
                <a:solidFill>
                  <a:srgbClr val="595959"/>
                </a:solidFill>
                <a:latin typeface="Arial"/>
                <a:ea typeface="Arial"/>
                <a:cs typeface="Arial"/>
                <a:sym typeface="Arial"/>
              </a:rPr>
              <a:t>vaurioittavaa vaikutusta.</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Aktivoi kollageenisynteesiä, lisää ihon kimmoisuutta ja elastisuutta sekä ehkäisee kollageeni- ja elastaanisäikeiden hajoamista.</a:t>
            </a:r>
            <a:endParaRPr sz="1800"/>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Hyaluronihappo ja kollageeni kosteuttavat ja kiinteyttävät ihoa. </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Neuropeptidit rentouttavat kasvojen lihaksia ja ehkäisevät siten </a:t>
            </a:r>
            <a:r>
              <a:rPr b="1" lang="en-US" sz="1400">
                <a:solidFill>
                  <a:srgbClr val="545454"/>
                </a:solidFill>
                <a:latin typeface="Arial"/>
                <a:ea typeface="Arial"/>
                <a:cs typeface="Arial"/>
                <a:sym typeface="Arial"/>
              </a:rPr>
              <a:t>ilmejuonteiden syntymistä ja näkyvyyttä. </a:t>
            </a:r>
            <a:endParaRPr b="1" sz="1400">
              <a:latin typeface="Arial"/>
              <a:ea typeface="Arial"/>
              <a:cs typeface="Arial"/>
              <a:sym typeface="Arial"/>
            </a:endParaRPr>
          </a:p>
          <a:p>
            <a:pPr indent="-342900" lvl="0" marL="342900" rtl="0" algn="l">
              <a:lnSpc>
                <a:spcPct val="150000"/>
              </a:lnSpc>
              <a:spcBef>
                <a:spcPts val="300"/>
              </a:spcBef>
              <a:spcAft>
                <a:spcPts val="0"/>
              </a:spcAft>
              <a:buClr>
                <a:srgbClr val="DB4079"/>
              </a:buClr>
              <a:buSzPts val="1400"/>
              <a:buChar char="•"/>
            </a:pPr>
            <a:r>
              <a:rPr b="1" lang="en-US" sz="1400">
                <a:solidFill>
                  <a:srgbClr val="545454"/>
                </a:solidFill>
                <a:latin typeface="Arial"/>
                <a:ea typeface="Arial"/>
                <a:cs typeface="Arial"/>
                <a:sym typeface="Arial"/>
              </a:rPr>
              <a:t>Tuotteen sisältämä hunaja ravitsee ja kosteuttaa ihoa. Hunajalla on myös antibakteerisia, antioksidanttisia ja ihon ikääntymistä hidastavia ominaisuuksia.</a:t>
            </a:r>
            <a:endParaRPr>
              <a:solidFill>
                <a:srgbClr val="595959"/>
              </a:solidFill>
            </a:endParaRPr>
          </a:p>
          <a:p>
            <a:pPr indent="-342900" lvl="0" marL="342900" rtl="0" algn="l">
              <a:lnSpc>
                <a:spcPct val="150000"/>
              </a:lnSpc>
              <a:spcBef>
                <a:spcPts val="300"/>
              </a:spcBef>
              <a:spcAft>
                <a:spcPts val="0"/>
              </a:spcAft>
              <a:buClr>
                <a:srgbClr val="DB4079"/>
              </a:buClr>
              <a:buSzPts val="1400"/>
              <a:buChar char="•"/>
            </a:pPr>
            <a:r>
              <a:rPr b="1" lang="en-US" sz="1400">
                <a:solidFill>
                  <a:srgbClr val="545454"/>
                </a:solidFill>
                <a:latin typeface="Arial"/>
                <a:ea typeface="Arial"/>
                <a:cs typeface="Arial"/>
                <a:sym typeface="Arial"/>
              </a:rPr>
              <a:t>Antioksidanttinen ja antibakteerinen damaskonruusu-uute suojaa ihoa vapailta radikaaleilta.</a:t>
            </a:r>
            <a:endParaRPr>
              <a:solidFill>
                <a:srgbClr val="595959"/>
              </a:solidFill>
            </a:endParaRPr>
          </a:p>
          <a:p>
            <a:pPr indent="-342900" lvl="0" marL="342900" rtl="0" algn="l">
              <a:lnSpc>
                <a:spcPct val="150000"/>
              </a:lnSpc>
              <a:spcBef>
                <a:spcPts val="300"/>
              </a:spcBef>
              <a:spcAft>
                <a:spcPts val="0"/>
              </a:spcAft>
              <a:buClr>
                <a:srgbClr val="DB4079"/>
              </a:buClr>
              <a:buSzPts val="1400"/>
              <a:buChar char="•"/>
            </a:pPr>
            <a:r>
              <a:rPr b="1" lang="en-US" sz="1400">
                <a:solidFill>
                  <a:srgbClr val="545454"/>
                </a:solidFill>
                <a:latin typeface="Arial"/>
                <a:ea typeface="Arial"/>
                <a:cs typeface="Arial"/>
                <a:sym typeface="Arial"/>
              </a:rPr>
              <a:t>Neempuun lehtiuute hoitaa tulehduksia ja on antibakteerinen.</a:t>
            </a:r>
            <a:endParaRPr>
              <a:solidFill>
                <a:srgbClr val="595959"/>
              </a:solidFill>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Sopii kaikille ihotyypeille ja erityisesti aikuiselle iholle.</a:t>
            </a:r>
            <a:endParaRPr/>
          </a:p>
        </p:txBody>
      </p:sp>
      <p:sp>
        <p:nvSpPr>
          <p:cNvPr id="189" name="Google Shape;189;p13"/>
          <p:cNvSpPr txBox="1"/>
          <p:nvPr/>
        </p:nvSpPr>
        <p:spPr>
          <a:xfrm>
            <a:off x="699247" y="895362"/>
            <a:ext cx="7848873"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Kiinteyttää, suojaa ja uudistaa ihoa solutasolla nuorentaen ihoa.</a:t>
            </a:r>
            <a:endParaRPr/>
          </a:p>
        </p:txBody>
      </p:sp>
      <p:pic>
        <p:nvPicPr>
          <p:cNvPr descr="Picture 31" id="190" name="Google Shape;190;p13"/>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4"/>
          <p:cNvSpPr txBox="1"/>
          <p:nvPr/>
        </p:nvSpPr>
        <p:spPr>
          <a:xfrm>
            <a:off x="632676" y="1680841"/>
            <a:ext cx="7992889" cy="3498237"/>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Pienikokoiset neuropeptidit imeytyvät syvälle ihoon. </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Neuropeptidit toimivat botuliinitoksiinin tapaan. Ne häiritsevät signaalien pääsyä lihakseen, jolloin lihakset rentoutuvat ja ilmejuonteet vähenevät.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Neuropeptidit eivät lamauta lihasta kokonaan, vaan ne häiritsevät viestien perille menoa.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Kun lihasten liike vaimenee ja iho uudistuu, rypyt ja juonteet pehmenevät (lopullinen hoitotulos on nähtävissä vasta noin kuuden viikon käytön jälkeen).</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Sveitsiläinen Malus Domestica -omena on luonnonihme: se ei nahistu, joten sitä ei tarvitse käsitellä säilöntäaineilla.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Omenan kantasolun salaisuus on hyödynnetty suojaamaan ihon kantasoluja, jotta ne jakautuisivat pidempään, kuten nuoren ihon solut</a:t>
            </a:r>
            <a:r>
              <a:rPr b="1" i="0" lang="en-US" sz="1400" u="none" cap="none" strike="noStrike">
                <a:solidFill>
                  <a:srgbClr val="545454"/>
                </a:solidFill>
                <a:latin typeface="Arial"/>
                <a:ea typeface="Arial"/>
                <a:cs typeface="Arial"/>
                <a:sym typeface="Arial"/>
              </a:rPr>
              <a:t>. Se parantaa ihon uusiutumiskykyä ja viivyttää ikääntymisen merkkien syntymistä.</a:t>
            </a:r>
            <a:endParaRPr/>
          </a:p>
        </p:txBody>
      </p:sp>
      <p:sp>
        <p:nvSpPr>
          <p:cNvPr id="196" name="Google Shape;196;p14"/>
          <p:cNvSpPr txBox="1"/>
          <p:nvPr/>
        </p:nvSpPr>
        <p:spPr>
          <a:xfrm>
            <a:off x="632676" y="432211"/>
            <a:ext cx="4476059" cy="764542"/>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Tiesitkö, että…</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5"/>
          <p:cNvSpPr txBox="1"/>
          <p:nvPr/>
        </p:nvSpPr>
        <p:spPr>
          <a:xfrm>
            <a:off x="611560" y="353253"/>
            <a:ext cx="7818440" cy="510773"/>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VITAMIN A -seerumi</a:t>
            </a:r>
            <a:endParaRPr/>
          </a:p>
        </p:txBody>
      </p:sp>
      <p:sp>
        <p:nvSpPr>
          <p:cNvPr id="202" name="Google Shape;202;p15"/>
          <p:cNvSpPr txBox="1"/>
          <p:nvPr/>
        </p:nvSpPr>
        <p:spPr>
          <a:xfrm>
            <a:off x="611560" y="822879"/>
            <a:ext cx="7848873"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A-vitamiini uudistaa ihoa.</a:t>
            </a:r>
            <a:endParaRPr/>
          </a:p>
        </p:txBody>
      </p:sp>
      <p:sp>
        <p:nvSpPr>
          <p:cNvPr id="203" name="Google Shape;203;p15"/>
          <p:cNvSpPr txBox="1"/>
          <p:nvPr/>
        </p:nvSpPr>
        <p:spPr>
          <a:xfrm>
            <a:off x="2259103" y="1981198"/>
            <a:ext cx="6642849" cy="3536336"/>
          </a:xfrm>
          <a:prstGeom prst="rect">
            <a:avLst/>
          </a:prstGeom>
          <a:noFill/>
          <a:ln>
            <a:noFill/>
          </a:ln>
        </p:spPr>
        <p:txBody>
          <a:bodyPr anchorCtr="0" anchor="t" bIns="45700" lIns="45700" spcFirstLastPara="1" rIns="45700" wrap="square" tIns="45700">
            <a:spAutoFit/>
          </a:bodyPr>
          <a:lstStyle/>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 Kirkastaa ihoa.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Silottaa juonteita.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Vaalentaa tummaa silmänympärysihoa.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kuivalle, elottomalle ja ikääntyvälle iholle. Erinomainen erityisesti ikääntyvälle sekaiholle.</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A-vitamiini on usein epästabiili, mutta V10 Plus A-vitamiini -seerumi on stabiili, hyvin siedetty ja koostumukseltaan helposti imeytyvä.</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A-vitamiini tekee ihmeitä ihon aineenvaihdunnalle, se uudistaa ihosoluja ja nuorentaa ihoa.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Tumma silmänympärysiho, ihon kuivuus ja elottomuus kertovat yleensä A-vitamiinin puutteesta iholla. </a:t>
            </a:r>
            <a:endParaRPr/>
          </a:p>
        </p:txBody>
      </p:sp>
      <p:pic>
        <p:nvPicPr>
          <p:cNvPr descr="Picture 38" id="204" name="Google Shape;204;p15"/>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6"/>
          <p:cNvSpPr txBox="1"/>
          <p:nvPr>
            <p:ph idx="4294967295" type="body"/>
          </p:nvPr>
        </p:nvSpPr>
        <p:spPr>
          <a:xfrm>
            <a:off x="632675" y="1918912"/>
            <a:ext cx="7488240" cy="4664080"/>
          </a:xfrm>
          <a:prstGeom prst="rect">
            <a:avLst/>
          </a:prstGeom>
          <a:noFill/>
          <a:ln>
            <a:noFill/>
          </a:ln>
        </p:spPr>
        <p:txBody>
          <a:bodyPr anchorCtr="0" anchor="t" bIns="45700" lIns="45700" spcFirstLastPara="1" rIns="45700" wrap="square" tIns="45700">
            <a:normAutofit/>
          </a:bodyPr>
          <a:lstStyle/>
          <a:p>
            <a:pPr indent="-342900" lvl="0" marL="342900" rtl="0" algn="l">
              <a:lnSpc>
                <a:spcPct val="150000"/>
              </a:lnSpc>
              <a:spcBef>
                <a:spcPts val="0"/>
              </a:spcBef>
              <a:spcAft>
                <a:spcPts val="0"/>
              </a:spcAft>
              <a:buClr>
                <a:srgbClr val="DB4079"/>
              </a:buClr>
              <a:buSzPts val="1400"/>
              <a:buChar char="•"/>
            </a:pPr>
            <a:r>
              <a:rPr b="1" lang="en-US" sz="1400">
                <a:solidFill>
                  <a:srgbClr val="595959"/>
                </a:solidFill>
                <a:latin typeface="Arial"/>
                <a:ea typeface="Arial"/>
                <a:cs typeface="Arial"/>
                <a:sym typeface="Arial"/>
              </a:rPr>
              <a:t>A-vitamiinia eli retinolia on käytetty jo kymmenien vuosien ajan aknen hoidossa sekä anti-age-hoidoissa. </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A-vitamiini on tutkituin ja tunnetuin anti-age-tehoaine.</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V 10 Plus -seerumissa käytetty </a:t>
            </a:r>
            <a:r>
              <a:rPr b="1" lang="en-US" sz="1400">
                <a:solidFill>
                  <a:srgbClr val="545454"/>
                </a:solidFill>
                <a:latin typeface="Arial"/>
                <a:ea typeface="Arial"/>
                <a:cs typeface="Arial"/>
                <a:sym typeface="Arial"/>
              </a:rPr>
              <a:t>retinoli</a:t>
            </a:r>
            <a:r>
              <a:rPr b="1" lang="en-US" sz="1400">
                <a:solidFill>
                  <a:srgbClr val="595959"/>
                </a:solidFill>
                <a:latin typeface="Arial"/>
                <a:ea typeface="Arial"/>
                <a:cs typeface="Arial"/>
                <a:sym typeface="Arial"/>
              </a:rPr>
              <a:t>palmitaatti on turvallinen ja tehokas sekä stabiili A-vitamiinin johdannainen. </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45454"/>
                </a:solidFill>
                <a:latin typeface="Arial"/>
                <a:ea typeface="Arial"/>
                <a:cs typeface="Arial"/>
                <a:sym typeface="Arial"/>
              </a:rPr>
              <a:t>Retinolipalmitaattia </a:t>
            </a:r>
            <a:r>
              <a:rPr b="1" lang="en-US" sz="1400">
                <a:solidFill>
                  <a:srgbClr val="595959"/>
                </a:solidFill>
                <a:latin typeface="Arial"/>
                <a:ea typeface="Arial"/>
                <a:cs typeface="Arial"/>
                <a:sym typeface="Arial"/>
              </a:rPr>
              <a:t>voidaan huoletta käyttää ympäri vuoden myös päivällä.</a:t>
            </a:r>
            <a:endParaRPr b="1" sz="1400">
              <a:latin typeface="Arial"/>
              <a:ea typeface="Arial"/>
              <a:cs typeface="Arial"/>
              <a:sym typeface="Arial"/>
            </a:endParaRPr>
          </a:p>
          <a:p>
            <a:pPr indent="-342900" lvl="0" marL="342900" rtl="0" algn="l">
              <a:lnSpc>
                <a:spcPct val="150000"/>
              </a:lnSpc>
              <a:spcBef>
                <a:spcPts val="300"/>
              </a:spcBef>
              <a:spcAft>
                <a:spcPts val="0"/>
              </a:spcAft>
              <a:buClr>
                <a:srgbClr val="DB4079"/>
              </a:buClr>
              <a:buSzPts val="1400"/>
              <a:buChar char="•"/>
            </a:pPr>
            <a:r>
              <a:rPr b="1" lang="en-US" sz="1400">
                <a:solidFill>
                  <a:srgbClr val="545454"/>
                </a:solidFill>
                <a:latin typeface="Arial"/>
                <a:ea typeface="Arial"/>
                <a:cs typeface="Arial"/>
                <a:sym typeface="Arial"/>
              </a:rPr>
              <a:t>Retinolipalmitaatti </a:t>
            </a:r>
            <a:r>
              <a:rPr b="1" lang="en-US" sz="1400">
                <a:solidFill>
                  <a:srgbClr val="595959"/>
                </a:solidFill>
                <a:latin typeface="Arial"/>
                <a:ea typeface="Arial"/>
                <a:cs typeface="Arial"/>
                <a:sym typeface="Arial"/>
              </a:rPr>
              <a:t>uudistaa ihoa.</a:t>
            </a:r>
            <a:endParaRPr b="1" sz="1400">
              <a:latin typeface="Arial"/>
              <a:ea typeface="Arial"/>
              <a:cs typeface="Arial"/>
              <a:sym typeface="Arial"/>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Iho kirkastuu, silottuu ja vahvistuu, ja sen pinnasta tulee pehmeä ja joustava.</a:t>
            </a:r>
            <a:endParaRPr/>
          </a:p>
        </p:txBody>
      </p:sp>
      <p:sp>
        <p:nvSpPr>
          <p:cNvPr id="210" name="Google Shape;210;p16"/>
          <p:cNvSpPr txBox="1"/>
          <p:nvPr/>
        </p:nvSpPr>
        <p:spPr>
          <a:xfrm>
            <a:off x="632676" y="456939"/>
            <a:ext cx="4476059" cy="646318"/>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Tiesitkö, että…</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7"/>
          <p:cNvSpPr txBox="1"/>
          <p:nvPr>
            <p:ph idx="4294967295" type="body"/>
          </p:nvPr>
        </p:nvSpPr>
        <p:spPr>
          <a:xfrm>
            <a:off x="2663825" y="1628775"/>
            <a:ext cx="6480175" cy="4868863"/>
          </a:xfrm>
          <a:prstGeom prst="rect">
            <a:avLst/>
          </a:prstGeom>
          <a:noFill/>
          <a:ln>
            <a:noFill/>
          </a:ln>
        </p:spPr>
        <p:txBody>
          <a:bodyPr anchorCtr="0" anchor="t" bIns="45700" lIns="45700" spcFirstLastPara="1" rIns="45700" wrap="square" tIns="45700">
            <a:normAutofit/>
          </a:bodyPr>
          <a:lstStyle/>
          <a:p>
            <a:pPr indent="-342900" lvl="0" marL="342900" rtl="0" algn="l">
              <a:lnSpc>
                <a:spcPct val="150000"/>
              </a:lnSpc>
              <a:spcBef>
                <a:spcPts val="0"/>
              </a:spcBef>
              <a:spcAft>
                <a:spcPts val="0"/>
              </a:spcAft>
              <a:buClr>
                <a:srgbClr val="DB4079"/>
              </a:buClr>
              <a:buSzPts val="1400"/>
              <a:buChar char="•"/>
            </a:pPr>
            <a:r>
              <a:rPr b="1" lang="en-US" sz="1400">
                <a:solidFill>
                  <a:srgbClr val="595959"/>
                </a:solidFill>
                <a:latin typeface="Arial"/>
                <a:ea typeface="Arial"/>
                <a:cs typeface="Arial"/>
                <a:sym typeface="Arial"/>
              </a:rPr>
              <a:t>Pehmentää ihoa ja lisää sen elastisuutta ja kimmoisuutta.</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Tasoittaa jo muodostuneita juonteita.</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Sisältää arvokkaan, japanilaisen merilahnan suomuista eristettyä kollageenia.</a:t>
            </a:r>
            <a:endParaRPr/>
          </a:p>
          <a:p>
            <a:pPr indent="-285750" lvl="1" marL="74295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Kolme kertaa parempi imeytyvyys kuin eläinperäisellä kollageenilla, mikä on sen pienen molekyylikoon ansiota.</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Sisältää myös lysolesitiiniä*, joka parantaa tehoaineiden imeytymistä. </a:t>
            </a:r>
            <a:endParaRPr/>
          </a:p>
          <a:p>
            <a:pPr indent="-342900" lvl="0" marL="342900" rtl="0" algn="l">
              <a:lnSpc>
                <a:spcPct val="150000"/>
              </a:lnSpc>
              <a:spcBef>
                <a:spcPts val="300"/>
              </a:spcBef>
              <a:spcAft>
                <a:spcPts val="0"/>
              </a:spcAft>
              <a:buClr>
                <a:srgbClr val="595959"/>
              </a:buClr>
              <a:buSzPts val="1400"/>
              <a:buNone/>
            </a:pPr>
            <a:r>
              <a:rPr b="1" lang="en-US" sz="1400">
                <a:solidFill>
                  <a:srgbClr val="595959"/>
                </a:solidFill>
                <a:latin typeface="Arial"/>
                <a:ea typeface="Arial"/>
                <a:cs typeface="Arial"/>
                <a:sym typeface="Arial"/>
              </a:rPr>
              <a:t>	* Emulgointiaine, joka edistää tehoaineiden imeytymistä, </a:t>
            </a:r>
            <a:endParaRPr sz="2000"/>
          </a:p>
          <a:p>
            <a:pPr indent="-342900" lvl="0" marL="342900" rtl="0" algn="l">
              <a:lnSpc>
                <a:spcPct val="150000"/>
              </a:lnSpc>
              <a:spcBef>
                <a:spcPts val="300"/>
              </a:spcBef>
              <a:spcAft>
                <a:spcPts val="0"/>
              </a:spcAft>
              <a:buClr>
                <a:srgbClr val="595959"/>
              </a:buClr>
              <a:buSzPts val="1400"/>
              <a:buNone/>
            </a:pPr>
            <a:r>
              <a:rPr b="1" lang="en-US" sz="1400">
                <a:solidFill>
                  <a:srgbClr val="595959"/>
                </a:solidFill>
                <a:latin typeface="Arial"/>
                <a:ea typeface="Arial"/>
                <a:cs typeface="Arial"/>
                <a:sym typeface="Arial"/>
              </a:rPr>
              <a:t>	lisää kosteutta ja antaa samettisen tunteen iholle.</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Sopii erityisesti iholle, joka on menettänyt kimmoisuuttaan ja elastisuuttaan, kuten ikääntyvälle iholle.</a:t>
            </a:r>
            <a:endParaRPr/>
          </a:p>
        </p:txBody>
      </p:sp>
      <p:sp>
        <p:nvSpPr>
          <p:cNvPr id="216" name="Google Shape;216;p17"/>
          <p:cNvSpPr txBox="1"/>
          <p:nvPr/>
        </p:nvSpPr>
        <p:spPr>
          <a:xfrm>
            <a:off x="602040" y="150650"/>
            <a:ext cx="7818440"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COLLAGEN -kollageeniseerumi</a:t>
            </a:r>
            <a:endParaRPr/>
          </a:p>
        </p:txBody>
      </p:sp>
      <p:sp>
        <p:nvSpPr>
          <p:cNvPr id="217" name="Google Shape;217;p17"/>
          <p:cNvSpPr txBox="1"/>
          <p:nvPr/>
        </p:nvSpPr>
        <p:spPr>
          <a:xfrm>
            <a:off x="602040" y="680357"/>
            <a:ext cx="7848873" cy="6673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Vahvistaa ja kosteuttaa ihoa, lisää ihon kimmoisuutta ja tasoittaa jo muodostuneita juonteita.</a:t>
            </a:r>
            <a:endParaRPr/>
          </a:p>
        </p:txBody>
      </p:sp>
      <p:pic>
        <p:nvPicPr>
          <p:cNvPr descr="Picture 12" id="218" name="Google Shape;218;p17"/>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8"/>
          <p:cNvSpPr txBox="1"/>
          <p:nvPr>
            <p:ph idx="4294967295" type="body"/>
          </p:nvPr>
        </p:nvSpPr>
        <p:spPr>
          <a:xfrm>
            <a:off x="632676" y="1746342"/>
            <a:ext cx="7321433" cy="4664079"/>
          </a:xfrm>
          <a:prstGeom prst="rect">
            <a:avLst/>
          </a:prstGeom>
          <a:noFill/>
          <a:ln>
            <a:noFill/>
          </a:ln>
        </p:spPr>
        <p:txBody>
          <a:bodyPr anchorCtr="0" anchor="t" bIns="45700" lIns="45700" spcFirstLastPara="1" rIns="45700" wrap="square" tIns="45700">
            <a:normAutofit/>
          </a:bodyPr>
          <a:lstStyle/>
          <a:p>
            <a:pPr indent="-342900" lvl="0" marL="342900" rtl="0" algn="l">
              <a:lnSpc>
                <a:spcPct val="150000"/>
              </a:lnSpc>
              <a:spcBef>
                <a:spcPts val="0"/>
              </a:spcBef>
              <a:spcAft>
                <a:spcPts val="0"/>
              </a:spcAft>
              <a:buClr>
                <a:srgbClr val="DB4079"/>
              </a:buClr>
              <a:buSzPts val="1400"/>
              <a:buChar char="•"/>
            </a:pPr>
            <a:r>
              <a:rPr b="1" lang="en-US" sz="1400">
                <a:solidFill>
                  <a:srgbClr val="595959"/>
                </a:solidFill>
                <a:latin typeface="Arial"/>
                <a:ea typeface="Arial"/>
                <a:cs typeface="Arial"/>
                <a:sym typeface="Arial"/>
              </a:rPr>
              <a:t>Kollageeni on ihon oma ainesosa, jonka luonnollinen tuotanto alkaa vähentyä jo 25 vuoden iässä.</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Kollageeni- ja elastaanisäikeet vastaavat ihon kiinteydestä ja kimmoisuudesta.</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Iän myötä iho alkaa menettää joustavuuttaan mm. kollageenituotannon heikkenemisen seurauksena. </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Iho kuitenkin uusiutuu kaiken aikaa, joten jo veltostunuttakin ihoa on mahdollista aktivoida tuottamaan kollageenia.</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Uuden kollageenin syntyminen kestää noin kuusi (6) viikkoa.</a:t>
            </a:r>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V 10 Plus -seerumit antavat näkyvän hoitotuloksen kymmenen (10)  päivän käytön jälkeen. </a:t>
            </a:r>
            <a:endParaRPr sz="2000"/>
          </a:p>
          <a:p>
            <a:pPr indent="0" lvl="0" marL="0" rtl="0" algn="l">
              <a:lnSpc>
                <a:spcPct val="150000"/>
              </a:lnSpc>
              <a:spcBef>
                <a:spcPts val="300"/>
              </a:spcBef>
              <a:spcAft>
                <a:spcPts val="0"/>
              </a:spcAft>
              <a:buClr>
                <a:srgbClr val="595959"/>
              </a:buClr>
              <a:buSzPts val="1400"/>
              <a:buNone/>
            </a:pPr>
            <a:r>
              <a:rPr b="1" lang="en-US" sz="1400">
                <a:solidFill>
                  <a:srgbClr val="595959"/>
                </a:solidFill>
                <a:latin typeface="Arial"/>
                <a:ea typeface="Arial"/>
                <a:cs typeface="Arial"/>
                <a:sym typeface="Arial"/>
              </a:rPr>
              <a:t>       Kun halutaan kiinteyttää ihoa, on kuitenkin syytä muistaa, että vasta kuuden </a:t>
            </a:r>
            <a:endParaRPr sz="2000"/>
          </a:p>
          <a:p>
            <a:pPr indent="0" lvl="0" marL="0" rtl="0" algn="l">
              <a:lnSpc>
                <a:spcPct val="150000"/>
              </a:lnSpc>
              <a:spcBef>
                <a:spcPts val="300"/>
              </a:spcBef>
              <a:spcAft>
                <a:spcPts val="0"/>
              </a:spcAft>
              <a:buClr>
                <a:srgbClr val="595959"/>
              </a:buClr>
              <a:buSzPts val="1400"/>
              <a:buNone/>
            </a:pPr>
            <a:r>
              <a:rPr b="1" lang="en-US" sz="1400">
                <a:solidFill>
                  <a:srgbClr val="595959"/>
                </a:solidFill>
                <a:latin typeface="Arial"/>
                <a:ea typeface="Arial"/>
                <a:cs typeface="Arial"/>
                <a:sym typeface="Arial"/>
              </a:rPr>
              <a:t>       viikon säännöllisen käytön jälkeen voidaan saavuttaa optimaalinen hoitotulos.</a:t>
            </a:r>
            <a:endParaRPr/>
          </a:p>
        </p:txBody>
      </p:sp>
      <p:sp>
        <p:nvSpPr>
          <p:cNvPr id="224" name="Google Shape;224;p18"/>
          <p:cNvSpPr txBox="1"/>
          <p:nvPr/>
        </p:nvSpPr>
        <p:spPr>
          <a:xfrm>
            <a:off x="632676" y="361970"/>
            <a:ext cx="4476059" cy="764543"/>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Tiesitkö, että…</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9"/>
          <p:cNvSpPr txBox="1"/>
          <p:nvPr/>
        </p:nvSpPr>
        <p:spPr>
          <a:xfrm>
            <a:off x="467544" y="207567"/>
            <a:ext cx="7818440" cy="510773"/>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AMINO -aminohapposeerumi</a:t>
            </a:r>
            <a:endParaRPr/>
          </a:p>
        </p:txBody>
      </p:sp>
      <p:sp>
        <p:nvSpPr>
          <p:cNvPr id="230" name="Google Shape;230;p19"/>
          <p:cNvSpPr txBox="1"/>
          <p:nvPr/>
        </p:nvSpPr>
        <p:spPr>
          <a:xfrm>
            <a:off x="2123725" y="1700807"/>
            <a:ext cx="6336709" cy="2894453"/>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Heleyttää väsynyttä ihoa ja kirkastaa sen väriä.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Nopeuttaa solun uusiutumista ja pehmentää ihon pintaa.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Seerumi sisältää kymmentä erilaista kasviperäistä aminohappoa: glysiini, alaniini, proliini, seriini, treoniini, arginiini, lysiini ja glutamiinihappo, trimetyyliglysiini (betaiini) ja natrium pyrrolidonikarboksyylihappo (NaPCA).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Aminohapot tukevat ihon terveitä toimintoja monipuolisesti.</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Trimetyyliglysiini syväkosteuttaa ihoa.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Seerumin sisältämä kollageeni lisää myös ihon kimmoisuutta. </a:t>
            </a:r>
            <a:endParaRPr/>
          </a:p>
        </p:txBody>
      </p:sp>
      <p:sp>
        <p:nvSpPr>
          <p:cNvPr id="231" name="Google Shape;231;p19"/>
          <p:cNvSpPr txBox="1"/>
          <p:nvPr/>
        </p:nvSpPr>
        <p:spPr>
          <a:xfrm>
            <a:off x="467545" y="743012"/>
            <a:ext cx="7200801" cy="6673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91581F"/>
              </a:buClr>
              <a:buSzPts val="2000"/>
              <a:buFont typeface="Arial"/>
              <a:buNone/>
            </a:pPr>
            <a:r>
              <a:rPr b="1" i="0" lang="en-US" sz="2000" u="none" cap="none" strike="noStrike">
                <a:solidFill>
                  <a:srgbClr val="91581F"/>
                </a:solidFill>
                <a:latin typeface="Arial"/>
                <a:ea typeface="Arial"/>
                <a:cs typeface="Arial"/>
                <a:sym typeface="Arial"/>
              </a:rPr>
              <a:t>Kosteuttaa, pehmentää ja heleyttää ihoa ja palauttaa kasvoille kauniin värin.</a:t>
            </a:r>
            <a:endParaRPr/>
          </a:p>
        </p:txBody>
      </p:sp>
      <p:pic>
        <p:nvPicPr>
          <p:cNvPr descr="Picture 7" id="232" name="Google Shape;232;p19"/>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image3.png" id="96" name="Google Shape;96;p2"/>
          <p:cNvPicPr preferRelativeResize="0"/>
          <p:nvPr/>
        </p:nvPicPr>
        <p:blipFill rotWithShape="1">
          <a:blip r:embed="rId3">
            <a:alphaModFix/>
          </a:blip>
          <a:srcRect b="0" l="0" r="0" t="0"/>
          <a:stretch/>
        </p:blipFill>
        <p:spPr>
          <a:xfrm>
            <a:off x="611558" y="184463"/>
            <a:ext cx="1146114" cy="1146113"/>
          </a:xfrm>
          <a:prstGeom prst="rect">
            <a:avLst/>
          </a:prstGeom>
          <a:noFill/>
          <a:ln>
            <a:noFill/>
          </a:ln>
        </p:spPr>
      </p:pic>
      <p:sp>
        <p:nvSpPr>
          <p:cNvPr id="97" name="Google Shape;97;p2"/>
          <p:cNvSpPr txBox="1"/>
          <p:nvPr/>
        </p:nvSpPr>
        <p:spPr>
          <a:xfrm>
            <a:off x="611557" y="2263713"/>
            <a:ext cx="4908837" cy="3609629"/>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Japanilaisen Akiko Yokotan kehittämät V 10 Plus</a:t>
            </a:r>
            <a:endParaRPr/>
          </a:p>
          <a:p>
            <a:pPr indent="0" lvl="0" marL="0" marR="0" rtl="0" algn="l">
              <a:lnSpc>
                <a:spcPct val="15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 -ihonhoitotuotteet tarjoavat juuri oikeanlaista, ihon erityistarpeiden mukaista hoitoa. Akikon mielestä kaunis iho on yhtä kuin puhdas, kirkas ja heleä iho, myös ilman meikkiä. V 10 Plus -sarja yhdistää uusimman teknologian ja japanilaiset kauneudenhoitoperinteet. Raaka-aineet ovat pääosin luonnosta peräisin. Ne ovat puhtaassa ja tiivistetyssä muodossa, jotta saavutetaan paras lopputulos. Sarjan tuotteet eivät sisällä lainkaan parabeeneja, mineraaliöljyjä, keinotekoisia hajusteita tai väriaineita, joten ne sopivat herkimmällekin iholle. Suurin osa tuotteista on täysin vesipohjaisia.</a:t>
            </a:r>
            <a:endParaRPr/>
          </a:p>
        </p:txBody>
      </p:sp>
      <p:sp>
        <p:nvSpPr>
          <p:cNvPr id="98" name="Google Shape;98;p2"/>
          <p:cNvSpPr txBox="1"/>
          <p:nvPr/>
        </p:nvSpPr>
        <p:spPr>
          <a:xfrm>
            <a:off x="611556" y="1289548"/>
            <a:ext cx="4680150" cy="1284133"/>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757F"/>
              </a:buClr>
              <a:buSzPts val="3900"/>
              <a:buFont typeface="Arial"/>
              <a:buNone/>
            </a:pPr>
            <a:r>
              <a:rPr b="1" i="0" lang="en-US" sz="3900" u="none" cap="none" strike="noStrike">
                <a:solidFill>
                  <a:srgbClr val="FF757F"/>
                </a:solidFill>
                <a:latin typeface="Arial"/>
                <a:ea typeface="Arial"/>
                <a:cs typeface="Arial"/>
                <a:sym typeface="Arial"/>
              </a:rPr>
              <a:t>Sarjan ideologia:</a:t>
            </a:r>
            <a:endParaRPr/>
          </a:p>
        </p:txBody>
      </p:sp>
      <p:pic>
        <p:nvPicPr>
          <p:cNvPr descr="Picture 1" id="99" name="Google Shape;99;p2"/>
          <p:cNvPicPr preferRelativeResize="0"/>
          <p:nvPr/>
        </p:nvPicPr>
        <p:blipFill rotWithShape="1">
          <a:blip r:embed="rId4">
            <a:alphaModFix/>
          </a:blip>
          <a:srcRect b="0" l="0" r="20771" t="0"/>
          <a:stretch/>
        </p:blipFill>
        <p:spPr>
          <a:xfrm>
            <a:off x="5291701" y="2026005"/>
            <a:ext cx="3840484" cy="48319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0"/>
          <p:cNvSpPr txBox="1"/>
          <p:nvPr/>
        </p:nvSpPr>
        <p:spPr>
          <a:xfrm>
            <a:off x="632676" y="1646458"/>
            <a:ext cx="7129289" cy="2894453"/>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Iho koostuu lähinnä proteiineista ja vedestä.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Proteiinit ja peptidit koostuvat pienistä aminohapoista.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Mikäli aminohappoyhdisteessä on 2−50 aminohappoa, sitä kutsutaan peptidiksi. Ja yli 50 aminohappoa sisältävä yhdiste luokitellaan proteiiniksi.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Pienen molekyylikokonsa ansiosta aminohapot imeytyvät erittäin hyvin ihoon.</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Tarjoamalla iholle tiettyjä aminohappoja voidaan tehokkaasti saada monia hyödyllisiä prosesseja käyntiin.</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Uusimman tutkimuksen mukaan aminohappojen tehoa on verrattu jopa AHA-happojen tehoon ilman sivuvaikutusta, ihon ärsyyntymistä.</a:t>
            </a:r>
            <a:endParaRPr/>
          </a:p>
        </p:txBody>
      </p:sp>
      <p:sp>
        <p:nvSpPr>
          <p:cNvPr id="238" name="Google Shape;238;p20"/>
          <p:cNvSpPr txBox="1"/>
          <p:nvPr/>
        </p:nvSpPr>
        <p:spPr>
          <a:xfrm>
            <a:off x="632676" y="383161"/>
            <a:ext cx="4476059" cy="764541"/>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Tiesitkö, että…</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1"/>
          <p:cNvSpPr txBox="1"/>
          <p:nvPr/>
        </p:nvSpPr>
        <p:spPr>
          <a:xfrm>
            <a:off x="2278066" y="1613561"/>
            <a:ext cx="6758432" cy="3234445"/>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Pycnogenol® on eteläranskalaisen rannikkomännyn kaarnauute</a:t>
            </a:r>
            <a:r>
              <a:rPr b="1" i="0" lang="en-US" sz="1400" u="none" cap="none" strike="noStrike">
                <a:solidFill>
                  <a:srgbClr val="545454"/>
                </a:solidFill>
                <a:latin typeface="Arial"/>
                <a:ea typeface="Arial"/>
                <a:cs typeface="Arial"/>
                <a:sym typeface="Arial"/>
              </a:rPr>
              <a:t>tta.</a:t>
            </a:r>
            <a:endParaRPr/>
          </a:p>
          <a:p>
            <a:pPr indent="-285750" lvl="1" marL="74295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Sen antioksidanttinen ominaisuus on 350 kertaa vahvempi kuin C-vitamiinilla ja 170 kertaa vahvempi kuin E-vitamiinilla.</a:t>
            </a:r>
            <a:endParaRPr/>
          </a:p>
          <a:p>
            <a:pPr indent="-285750" lvl="1" marL="74295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Lisäksi se vahvistaa vitamiinien ja kollageenin vaikutuksia iholla.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Ennaltaehkäisee hapettumista ja korjaa jo tapahtuneita vaurioita.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Suojaa ihoa vapailta radikaaleilta ja ehkäisee ihon ”ruostumista”.</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Pycnogenolilla® on antimikrobinen vaikutus, ja se laskee liiallisen UV-altistuksen aiheuttamaa ihon punoitusta.</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erityisesti herkälle, epäpuhtaalle ja ikääntyvälle iholle. </a:t>
            </a:r>
            <a:r>
              <a:rPr b="1" i="0" lang="en-US" sz="1400" u="none" cap="none" strike="noStrike">
                <a:solidFill>
                  <a:srgbClr val="545454"/>
                </a:solidFill>
                <a:latin typeface="Arial"/>
                <a:ea typeface="Arial"/>
                <a:cs typeface="Arial"/>
                <a:sym typeface="Arial"/>
              </a:rPr>
              <a:t>Erinomainen seerumi aurinkovoiteen alle tai saasteiseen suurkaupunkiin.</a:t>
            </a:r>
            <a:endParaRPr/>
          </a:p>
        </p:txBody>
      </p:sp>
      <p:sp>
        <p:nvSpPr>
          <p:cNvPr id="244" name="Google Shape;244;p21"/>
          <p:cNvSpPr txBox="1"/>
          <p:nvPr/>
        </p:nvSpPr>
        <p:spPr>
          <a:xfrm>
            <a:off x="611560" y="314285"/>
            <a:ext cx="7818440" cy="574037"/>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PYCNOGENOL</a:t>
            </a:r>
            <a:r>
              <a:rPr b="1" i="0" lang="en-US" sz="3200" u="none" cap="none" strike="noStrike">
                <a:solidFill>
                  <a:srgbClr val="FFFFFF"/>
                </a:solidFill>
                <a:latin typeface="Libre Franklin Medium"/>
                <a:ea typeface="Libre Franklin Medium"/>
                <a:cs typeface="Libre Franklin Medium"/>
                <a:sym typeface="Libre Franklin Medium"/>
              </a:rPr>
              <a:t>®</a:t>
            </a:r>
            <a:r>
              <a:rPr b="1" i="0" lang="en-US" sz="3000" u="none" cap="none" strike="noStrike">
                <a:solidFill>
                  <a:srgbClr val="FFFFFF"/>
                </a:solidFill>
                <a:latin typeface="Arial"/>
                <a:ea typeface="Arial"/>
                <a:cs typeface="Arial"/>
                <a:sym typeface="Arial"/>
              </a:rPr>
              <a:t> -seerumi</a:t>
            </a:r>
            <a:endParaRPr/>
          </a:p>
        </p:txBody>
      </p:sp>
      <p:sp>
        <p:nvSpPr>
          <p:cNvPr id="245" name="Google Shape;245;p21"/>
          <p:cNvSpPr txBox="1"/>
          <p:nvPr/>
        </p:nvSpPr>
        <p:spPr>
          <a:xfrm>
            <a:off x="611560" y="815544"/>
            <a:ext cx="7848873"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D9D9D9"/>
              </a:buClr>
              <a:buSzPts val="2000"/>
              <a:buFont typeface="Arial"/>
              <a:buNone/>
            </a:pPr>
            <a:r>
              <a:rPr b="1" i="0" lang="en-US" sz="2000" u="none" cap="none" strike="noStrike">
                <a:solidFill>
                  <a:srgbClr val="D9D9D9"/>
                </a:solidFill>
                <a:latin typeface="Arial"/>
                <a:ea typeface="Arial"/>
                <a:cs typeface="Arial"/>
                <a:sym typeface="Arial"/>
              </a:rPr>
              <a:t>Antioksidantti, joka hidastaa ihon vanhenemista.</a:t>
            </a:r>
            <a:endParaRPr/>
          </a:p>
        </p:txBody>
      </p:sp>
      <p:pic>
        <p:nvPicPr>
          <p:cNvPr descr="Picture 5" id="246" name="Google Shape;246;p21"/>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2"/>
          <p:cNvSpPr txBox="1"/>
          <p:nvPr/>
        </p:nvSpPr>
        <p:spPr>
          <a:xfrm>
            <a:off x="632676" y="383161"/>
            <a:ext cx="4476059" cy="764541"/>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Tiesitkö, että…</a:t>
            </a:r>
            <a:endParaRPr/>
          </a:p>
        </p:txBody>
      </p:sp>
      <p:sp>
        <p:nvSpPr>
          <p:cNvPr id="252" name="Google Shape;252;p22"/>
          <p:cNvSpPr txBox="1"/>
          <p:nvPr/>
        </p:nvSpPr>
        <p:spPr>
          <a:xfrm>
            <a:off x="632675" y="1646458"/>
            <a:ext cx="7755750" cy="3838229"/>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Vapaat happiradikaalit aiheuttavat 95 % ihon ikääntymisen merkeistä.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UV-säteily ja ilmansaasteet sekä mm. stressi aiheuttavat vapaiden happiradikaalien muodostusta iholla.</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Ihoa vanhentavaa UVA -säteilyä on ilmassa kaikkina vuodenaikoina, myös pilvisellä säällä.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Ihovaurio alkaa ketjureaktiona ja saattaa ulottua kantasoluihin asti ja siten aiheuttaa pysyvää vahinkoa.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Vapaat radikaalit vaurioittavat myös kollagee</a:t>
            </a:r>
            <a:r>
              <a:rPr b="1" i="0" lang="en-US" sz="1400" u="none" cap="none" strike="noStrike">
                <a:solidFill>
                  <a:srgbClr val="545454"/>
                </a:solidFill>
                <a:latin typeface="Arial"/>
                <a:ea typeface="Arial"/>
                <a:cs typeface="Arial"/>
                <a:sym typeface="Arial"/>
              </a:rPr>
              <a:t>ni-</a:t>
            </a:r>
            <a:r>
              <a:rPr b="1" i="0" lang="en-US" sz="1400" u="none" cap="none" strike="noStrike">
                <a:solidFill>
                  <a:srgbClr val="595959"/>
                </a:solidFill>
                <a:latin typeface="Arial"/>
                <a:ea typeface="Arial"/>
                <a:cs typeface="Arial"/>
                <a:sym typeface="Arial"/>
              </a:rPr>
              <a:t> ja elastaanisäikeitä.</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Antioksidantti tarjoaa vapaalle radikaalille siltä puuttuvan elektronin ja neutraloi siten sen haitallista vaikutusta.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Antioksidantit kiihdyttävät verenkiertoa ja edistävät ihon omaa kykyä korjata vaurioita solutasolla.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3"/>
          <p:cNvSpPr txBox="1"/>
          <p:nvPr/>
        </p:nvSpPr>
        <p:spPr>
          <a:xfrm>
            <a:off x="2015088" y="1699172"/>
            <a:ext cx="6696744" cy="4028728"/>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Nopeuttaa solujen uusiutumista.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Hillitsee maksaläiskien syntymistä.</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Vaalentaa jo muodostuneita tummentumia iholla.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Kolmen kasvin yhdistelmäuute </a:t>
            </a:r>
            <a:endParaRPr/>
          </a:p>
          <a:p>
            <a:pPr indent="-285750" lvl="1" marL="74295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Lääkealoe (Aloe Barbadensis, Aloe Vera)</a:t>
            </a:r>
            <a:endParaRPr/>
          </a:p>
          <a:p>
            <a:pPr indent="-228600" lvl="2" marL="1143000" marR="0" rtl="0" algn="l">
              <a:lnSpc>
                <a:spcPct val="150000"/>
              </a:lnSpc>
              <a:spcBef>
                <a:spcPts val="300"/>
              </a:spcBef>
              <a:spcAft>
                <a:spcPts val="0"/>
              </a:spcAft>
              <a:buClr>
                <a:srgbClr val="595959"/>
              </a:buClr>
              <a:buSzPts val="980"/>
              <a:buFont typeface="Courier New"/>
              <a:buChar char="o"/>
            </a:pPr>
            <a:r>
              <a:rPr b="1" i="0" lang="en-US" sz="1400" u="none" cap="none" strike="noStrike">
                <a:solidFill>
                  <a:srgbClr val="595959"/>
                </a:solidFill>
                <a:latin typeface="Arial"/>
                <a:ea typeface="Arial"/>
                <a:cs typeface="Arial"/>
                <a:sym typeface="Arial"/>
              </a:rPr>
              <a:t>edistää solujen jakautumista ja ehkäisee ihon vanhenemista</a:t>
            </a:r>
            <a:endParaRPr b="0" i="0" sz="2000" u="none" cap="none" strike="noStrike">
              <a:solidFill>
                <a:srgbClr val="000000"/>
              </a:solidFill>
              <a:latin typeface="Helvetica Neue"/>
              <a:ea typeface="Helvetica Neue"/>
              <a:cs typeface="Helvetica Neue"/>
              <a:sym typeface="Helvetica Neue"/>
            </a:endParaRPr>
          </a:p>
          <a:p>
            <a:pPr indent="-285750" lvl="1" marL="74295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Viherlevä (Chlorella Vulgaris)</a:t>
            </a:r>
            <a:endParaRPr/>
          </a:p>
          <a:p>
            <a:pPr indent="-228600" lvl="2" marL="1143000" marR="0" rtl="0" algn="l">
              <a:lnSpc>
                <a:spcPct val="150000"/>
              </a:lnSpc>
              <a:spcBef>
                <a:spcPts val="300"/>
              </a:spcBef>
              <a:spcAft>
                <a:spcPts val="0"/>
              </a:spcAft>
              <a:buClr>
                <a:srgbClr val="595959"/>
              </a:buClr>
              <a:buSzPts val="980"/>
              <a:buFont typeface="Courier New"/>
              <a:buChar char="o"/>
            </a:pPr>
            <a:r>
              <a:rPr b="1" i="0" lang="en-US" sz="1400" u="none" cap="none" strike="noStrike">
                <a:solidFill>
                  <a:srgbClr val="595959"/>
                </a:solidFill>
                <a:latin typeface="Arial"/>
                <a:ea typeface="Arial"/>
                <a:cs typeface="Arial"/>
                <a:sym typeface="Arial"/>
              </a:rPr>
              <a:t>syväpuhdistaa</a:t>
            </a:r>
            <a:endParaRPr/>
          </a:p>
          <a:p>
            <a:pPr indent="-285750" lvl="1" marL="74295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Kudzu-köynnöksestä saatava uute (Pueraria Lobata)</a:t>
            </a:r>
            <a:endParaRPr/>
          </a:p>
          <a:p>
            <a:pPr indent="-228600" lvl="2" marL="1143000" marR="0" rtl="0" algn="l">
              <a:lnSpc>
                <a:spcPct val="150000"/>
              </a:lnSpc>
              <a:spcBef>
                <a:spcPts val="300"/>
              </a:spcBef>
              <a:spcAft>
                <a:spcPts val="0"/>
              </a:spcAft>
              <a:buClr>
                <a:srgbClr val="595959"/>
              </a:buClr>
              <a:buSzPts val="980"/>
              <a:buFont typeface="Courier New"/>
              <a:buChar char="o"/>
            </a:pPr>
            <a:r>
              <a:rPr b="1" i="0" lang="en-US" sz="1400" u="none" cap="none" strike="noStrike">
                <a:solidFill>
                  <a:srgbClr val="595959"/>
                </a:solidFill>
                <a:latin typeface="Arial"/>
                <a:ea typeface="Arial"/>
                <a:cs typeface="Arial"/>
                <a:sym typeface="Arial"/>
              </a:rPr>
              <a:t>kosteuttaa</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Sisältää myös sitruunahappoa, joka tehostaa imeytymistä.</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erityisesti ihon kirkastamiseen ja pigmenttiläiskien vaalentamiseen.</a:t>
            </a:r>
            <a:endParaRPr/>
          </a:p>
        </p:txBody>
      </p:sp>
      <p:sp>
        <p:nvSpPr>
          <p:cNvPr id="258" name="Google Shape;258;p23"/>
          <p:cNvSpPr txBox="1"/>
          <p:nvPr/>
        </p:nvSpPr>
        <p:spPr>
          <a:xfrm>
            <a:off x="395536" y="304548"/>
            <a:ext cx="7818440" cy="510773"/>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PLACENTA -seerumi</a:t>
            </a:r>
            <a:endParaRPr/>
          </a:p>
        </p:txBody>
      </p:sp>
      <p:sp>
        <p:nvSpPr>
          <p:cNvPr id="259" name="Google Shape;259;p23"/>
          <p:cNvSpPr txBox="1"/>
          <p:nvPr/>
        </p:nvSpPr>
        <p:spPr>
          <a:xfrm>
            <a:off x="395536" y="794277"/>
            <a:ext cx="7848873"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B0F0"/>
              </a:buClr>
              <a:buSzPts val="2000"/>
              <a:buFont typeface="Arial"/>
              <a:buNone/>
            </a:pPr>
            <a:r>
              <a:rPr b="1" i="0" lang="en-US" sz="2000" u="none" cap="none" strike="noStrike">
                <a:solidFill>
                  <a:srgbClr val="00B0F0"/>
                </a:solidFill>
                <a:latin typeface="Arial"/>
                <a:ea typeface="Arial"/>
                <a:cs typeface="Arial"/>
                <a:sym typeface="Arial"/>
              </a:rPr>
              <a:t>Kirkastaa, heleyttää ihoa ja vaalentaa pigmenttiläiskiä.</a:t>
            </a:r>
            <a:endParaRPr/>
          </a:p>
        </p:txBody>
      </p:sp>
      <p:pic>
        <p:nvPicPr>
          <p:cNvPr descr="Picture 10" id="260" name="Google Shape;260;p23"/>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4"/>
          <p:cNvSpPr txBox="1"/>
          <p:nvPr>
            <p:ph idx="4294967295" type="body"/>
          </p:nvPr>
        </p:nvSpPr>
        <p:spPr>
          <a:xfrm>
            <a:off x="632676" y="1662400"/>
            <a:ext cx="7467601" cy="4968879"/>
          </a:xfrm>
          <a:prstGeom prst="rect">
            <a:avLst/>
          </a:prstGeom>
          <a:noFill/>
          <a:ln>
            <a:noFill/>
          </a:ln>
        </p:spPr>
        <p:txBody>
          <a:bodyPr anchorCtr="0" anchor="t" bIns="45700" lIns="45700" spcFirstLastPara="1" rIns="45700" wrap="square" tIns="45700">
            <a:normAutofit/>
          </a:bodyPr>
          <a:lstStyle/>
          <a:p>
            <a:pPr indent="-342900" lvl="0" marL="400050" rtl="0" algn="l">
              <a:lnSpc>
                <a:spcPct val="150000"/>
              </a:lnSpc>
              <a:spcBef>
                <a:spcPts val="0"/>
              </a:spcBef>
              <a:spcAft>
                <a:spcPts val="0"/>
              </a:spcAft>
              <a:buClr>
                <a:srgbClr val="DB4079"/>
              </a:buClr>
              <a:buSzPts val="1400"/>
              <a:buChar char="•"/>
            </a:pPr>
            <a:r>
              <a:rPr b="1" lang="en-US" sz="1400">
                <a:solidFill>
                  <a:srgbClr val="595959"/>
                </a:solidFill>
                <a:latin typeface="Arial"/>
                <a:ea typeface="Arial"/>
                <a:cs typeface="Arial"/>
                <a:sym typeface="Arial"/>
              </a:rPr>
              <a:t>Lääkealoen (Aloe Barbadensis) japanin kielinen nimi on isha-irasu, joka tarkoittaa”lääkäriä ei tarvita”.</a:t>
            </a:r>
            <a:endParaRPr/>
          </a:p>
          <a:p>
            <a:pPr indent="-342900" lvl="0" marL="40005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Lääkealoe sisältää yli 200 iholle ja keholle hyödyllistä ainesosaa.</a:t>
            </a:r>
            <a:endParaRPr/>
          </a:p>
          <a:p>
            <a:pPr indent="-342900" lvl="0" marL="40005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Aloe on yksi vanhimmista tunnetuista lääkekasveista, jonka käyttömahdollisuuksia tutkitaan edelleen.</a:t>
            </a:r>
            <a:endParaRPr/>
          </a:p>
          <a:p>
            <a:pPr indent="-342900" lvl="0" marL="40005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Viherlevä (Chlorella Vulgaris) on yksisoluinen makean veden levä, joka sisältää valtavan määrän elimistöllemme tarpeellisia ja hyödyllisiä vitamiineja, mineraaleja, aminohappoja, rasvahappoja ja lehtivihreää. </a:t>
            </a:r>
            <a:endParaRPr/>
          </a:p>
          <a:p>
            <a:pPr indent="-342900" lvl="0" marL="40005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Kudzu-köynnöksestä saatava uute (Pueraria Lobata) on vanha kiinalaisen lääketieteen käyttämä kasvi, joka sisältää runsaasti isoflavonoideja, joilla on rauhoittava ja anti-inflammattorinen vaikutus.</a:t>
            </a:r>
            <a:endParaRPr/>
          </a:p>
        </p:txBody>
      </p:sp>
      <p:sp>
        <p:nvSpPr>
          <p:cNvPr id="266" name="Google Shape;266;p24"/>
          <p:cNvSpPr txBox="1"/>
          <p:nvPr/>
        </p:nvSpPr>
        <p:spPr>
          <a:xfrm>
            <a:off x="632676" y="383161"/>
            <a:ext cx="4476059" cy="764541"/>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Tiesitkö, että…</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5"/>
          <p:cNvSpPr txBox="1"/>
          <p:nvPr>
            <p:ph idx="4294967295" type="title"/>
          </p:nvPr>
        </p:nvSpPr>
        <p:spPr>
          <a:xfrm>
            <a:off x="569415" y="-1"/>
            <a:ext cx="7747001" cy="1157289"/>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3000"/>
              <a:buFont typeface="Arial"/>
              <a:buNone/>
            </a:pPr>
            <a:r>
              <a:rPr lang="en-US" sz="3000">
                <a:solidFill>
                  <a:srgbClr val="FFFFFF"/>
                </a:solidFill>
              </a:rPr>
              <a:t>V 10 Plus HYALURONIC ACID -seerumi</a:t>
            </a:r>
            <a:endParaRPr/>
          </a:p>
        </p:txBody>
      </p:sp>
      <p:sp>
        <p:nvSpPr>
          <p:cNvPr id="272" name="Google Shape;272;p25"/>
          <p:cNvSpPr txBox="1"/>
          <p:nvPr>
            <p:ph idx="4294967295" type="body"/>
          </p:nvPr>
        </p:nvSpPr>
        <p:spPr>
          <a:xfrm>
            <a:off x="2280659" y="1949723"/>
            <a:ext cx="6323017" cy="4508504"/>
          </a:xfrm>
          <a:prstGeom prst="rect">
            <a:avLst/>
          </a:prstGeom>
          <a:noFill/>
          <a:ln>
            <a:noFill/>
          </a:ln>
        </p:spPr>
        <p:txBody>
          <a:bodyPr anchorCtr="0" anchor="t" bIns="45700" lIns="45700" spcFirstLastPara="1" rIns="45700" wrap="square" tIns="45700">
            <a:normAutofit/>
          </a:bodyPr>
          <a:lstStyle/>
          <a:p>
            <a:pPr indent="-342900" lvl="0" marL="342900" rtl="0" algn="l">
              <a:lnSpc>
                <a:spcPct val="150000"/>
              </a:lnSpc>
              <a:spcBef>
                <a:spcPts val="0"/>
              </a:spcBef>
              <a:spcAft>
                <a:spcPts val="0"/>
              </a:spcAft>
              <a:buClr>
                <a:srgbClr val="DB4079"/>
              </a:buClr>
              <a:buSzPts val="1400"/>
              <a:buChar char="•"/>
            </a:pPr>
            <a:r>
              <a:rPr b="1" lang="en-US" sz="1400">
                <a:solidFill>
                  <a:srgbClr val="595959"/>
                </a:solidFill>
                <a:latin typeface="Arial"/>
                <a:ea typeface="Arial"/>
                <a:cs typeface="Arial"/>
                <a:sym typeface="Arial"/>
              </a:rPr>
              <a:t>Täyttää ihon kosteudella ja tekee ihosta kuulakkaan ja kimmoisan.</a:t>
            </a:r>
            <a:endParaRPr sz="1400">
              <a:latin typeface="Arial"/>
              <a:ea typeface="Arial"/>
              <a:cs typeface="Arial"/>
              <a:sym typeface="Arial"/>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Silottaa ihon pintaa sekä pieniä ryppyjä ja juonteita.</a:t>
            </a:r>
            <a:endParaRPr sz="1400">
              <a:latin typeface="Arial"/>
              <a:ea typeface="Arial"/>
              <a:cs typeface="Arial"/>
              <a:sym typeface="Arial"/>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V 10 Plussan hyaluronihappo on </a:t>
            </a:r>
            <a:r>
              <a:rPr b="1" lang="en-US" sz="1400">
                <a:solidFill>
                  <a:srgbClr val="545454"/>
                </a:solidFill>
                <a:latin typeface="Arial"/>
                <a:ea typeface="Arial"/>
                <a:cs typeface="Arial"/>
                <a:sym typeface="Arial"/>
              </a:rPr>
              <a:t>synteettisesti valmistettu, eli se ei ole eläinperäinen.</a:t>
            </a:r>
            <a:endParaRPr b="1" sz="1400">
              <a:latin typeface="Arial"/>
              <a:ea typeface="Arial"/>
              <a:cs typeface="Arial"/>
              <a:sym typeface="Arial"/>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Soveltuu kaikille ihotyypeille, jotka kärsivät kosteuden puutteesta.</a:t>
            </a:r>
            <a:endParaRPr sz="1400">
              <a:latin typeface="Arial"/>
              <a:ea typeface="Arial"/>
              <a:cs typeface="Arial"/>
              <a:sym typeface="Arial"/>
            </a:endParaRPr>
          </a:p>
          <a:p>
            <a:pPr indent="-342900" lvl="0" marL="34290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Imeytyy tehokkaasti.</a:t>
            </a:r>
            <a:endParaRPr sz="1400">
              <a:latin typeface="Arial"/>
              <a:ea typeface="Arial"/>
              <a:cs typeface="Arial"/>
              <a:sym typeface="Arial"/>
            </a:endParaRPr>
          </a:p>
          <a:p>
            <a:pPr indent="-285750" lvl="1" marL="74295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Lysolesitiini lisää hyaluronihapon imeytymistä ihoon.</a:t>
            </a:r>
            <a:endParaRPr sz="1400">
              <a:latin typeface="Arial"/>
              <a:ea typeface="Arial"/>
              <a:cs typeface="Arial"/>
              <a:sym typeface="Arial"/>
            </a:endParaRPr>
          </a:p>
          <a:p>
            <a:pPr indent="-285750" lvl="1" marL="742950" rtl="0" algn="l">
              <a:lnSpc>
                <a:spcPct val="150000"/>
              </a:lnSpc>
              <a:spcBef>
                <a:spcPts val="300"/>
              </a:spcBef>
              <a:spcAft>
                <a:spcPts val="0"/>
              </a:spcAft>
              <a:buClr>
                <a:srgbClr val="DB4079"/>
              </a:buClr>
              <a:buSzPts val="1400"/>
              <a:buChar char="-"/>
            </a:pPr>
            <a:r>
              <a:rPr b="1" lang="en-US" sz="1400">
                <a:solidFill>
                  <a:srgbClr val="595959"/>
                </a:solidFill>
                <a:latin typeface="Arial"/>
                <a:ea typeface="Arial"/>
                <a:cs typeface="Arial"/>
                <a:sym typeface="Arial"/>
              </a:rPr>
              <a:t>V 10 Plus -hyaluronihapposeerumin sisältämä hyaluronihappo on pienimolekyylinen.</a:t>
            </a:r>
            <a:endParaRPr sz="1400">
              <a:latin typeface="Arial"/>
              <a:ea typeface="Arial"/>
              <a:cs typeface="Arial"/>
              <a:sym typeface="Arial"/>
            </a:endParaRPr>
          </a:p>
        </p:txBody>
      </p:sp>
      <p:sp>
        <p:nvSpPr>
          <p:cNvPr id="273" name="Google Shape;273;p25"/>
          <p:cNvSpPr txBox="1"/>
          <p:nvPr/>
        </p:nvSpPr>
        <p:spPr>
          <a:xfrm>
            <a:off x="569414" y="803273"/>
            <a:ext cx="7839602"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Hyaluronihapposeerumi, joka syväkosteuttaa ja kiinteyttää ihoa.</a:t>
            </a:r>
            <a:endParaRPr/>
          </a:p>
        </p:txBody>
      </p:sp>
      <p:pic>
        <p:nvPicPr>
          <p:cNvPr descr="Picture 6" id="274" name="Google Shape;274;p25"/>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6"/>
          <p:cNvSpPr txBox="1"/>
          <p:nvPr/>
        </p:nvSpPr>
        <p:spPr>
          <a:xfrm>
            <a:off x="632676" y="1592881"/>
            <a:ext cx="8136905" cy="4216321"/>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Hyaluronihappo on yksi ihon dermiskerroksen </a:t>
            </a:r>
            <a:r>
              <a:rPr b="1" i="0" lang="en-US" sz="1400" u="none" cap="none" strike="noStrike">
                <a:solidFill>
                  <a:srgbClr val="545454"/>
                </a:solidFill>
                <a:latin typeface="Arial"/>
                <a:ea typeface="Arial"/>
                <a:cs typeface="Arial"/>
                <a:sym typeface="Arial"/>
              </a:rPr>
              <a:t>geelimäisen soluväliaineen rakennusaineista. Soluväliaine koostuu polysakkaridimolekyyleihin, eli glykosaminoglykaaneihin, sitoutuneesta vedestä ja siellä ristikkäin olevista kollageeni- ja elastiinisäikeistä. Hyaluronihappo, dermataanisulfaatti ja kondroitiinisulfaatti ovat tyypillisimpiä ihon glykosaminoglykaaneja. Niiden tehtävänä on sitoa vettä.</a:t>
            </a:r>
            <a:endParaRPr/>
          </a:p>
          <a:p>
            <a:pPr indent="-342900" lvl="0" marL="342900" marR="0" rtl="0" algn="l">
              <a:lnSpc>
                <a:spcPct val="150000"/>
              </a:lnSpc>
              <a:spcBef>
                <a:spcPts val="400"/>
              </a:spcBef>
              <a:spcAft>
                <a:spcPts val="0"/>
              </a:spcAft>
              <a:buClr>
                <a:srgbClr val="545454"/>
              </a:buClr>
              <a:buSzPts val="1400"/>
              <a:buFont typeface="Arial"/>
              <a:buChar char="•"/>
            </a:pPr>
            <a:r>
              <a:rPr b="1" i="0" lang="en-US" sz="1400" u="none" cap="none" strike="noStrike">
                <a:solidFill>
                  <a:srgbClr val="545454"/>
                </a:solidFill>
                <a:latin typeface="Arial"/>
                <a:ea typeface="Arial"/>
                <a:cs typeface="Arial"/>
                <a:sym typeface="Arial"/>
              </a:rPr>
              <a:t>Iän myötä glykosaminoglykaanien määrä kuitenkin vähenee, jolloin iho kuivuu.</a:t>
            </a:r>
            <a:endParaRPr b="0" i="0" sz="17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4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Ihoidenttisen hyaluronihapon kosteudensitomiskyky on vertaansa vailla.</a:t>
            </a:r>
            <a:endParaRPr/>
          </a:p>
          <a:p>
            <a:pPr indent="-342900" lvl="0" marL="342900" marR="0" rtl="0" algn="l">
              <a:lnSpc>
                <a:spcPct val="150000"/>
              </a:lnSpc>
              <a:spcBef>
                <a:spcPts val="4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 sitoo itseensä tuhat</a:t>
            </a:r>
            <a:r>
              <a:rPr b="1" i="0" lang="en-US" sz="1400" u="none" cap="none" strike="noStrike">
                <a:solidFill>
                  <a:srgbClr val="545454"/>
                </a:solidFill>
                <a:latin typeface="Arial"/>
                <a:ea typeface="Arial"/>
                <a:cs typeface="Arial"/>
                <a:sym typeface="Arial"/>
              </a:rPr>
              <a:t>kertaisesti </a:t>
            </a:r>
            <a:r>
              <a:rPr b="1" i="0" lang="en-US" sz="1400" u="none" cap="none" strike="noStrike">
                <a:solidFill>
                  <a:srgbClr val="595959"/>
                </a:solidFill>
                <a:latin typeface="Arial"/>
                <a:ea typeface="Arial"/>
                <a:cs typeface="Arial"/>
                <a:sym typeface="Arial"/>
              </a:rPr>
              <a:t>määränsä verran kosteutta. (yksi gramma</a:t>
            </a:r>
            <a:r>
              <a:rPr b="1" i="0" lang="en-US" sz="1400" u="none" cap="none" strike="noStrike">
                <a:solidFill>
                  <a:srgbClr val="545454"/>
                </a:solidFill>
                <a:latin typeface="Arial"/>
                <a:ea typeface="Arial"/>
                <a:cs typeface="Arial"/>
                <a:sym typeface="Arial"/>
              </a:rPr>
              <a:t> hyaluronihappoa voi sitoa itseensä kuusi litraa vettä).</a:t>
            </a:r>
            <a:endParaRPr/>
          </a:p>
          <a:p>
            <a:pPr indent="-342900" lvl="0" marL="342900" marR="0" rtl="0" algn="l">
              <a:lnSpc>
                <a:spcPct val="150000"/>
              </a:lnSpc>
              <a:spcBef>
                <a:spcPts val="4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Hyaluronihappo auttaa siis sitomaan ja varastoimaan kosteutta ihoon. </a:t>
            </a:r>
            <a:endParaRPr/>
          </a:p>
          <a:p>
            <a:pPr indent="-342900" lvl="0" marL="342900" marR="0" rtl="0" algn="l">
              <a:lnSpc>
                <a:spcPct val="150000"/>
              </a:lnSpc>
              <a:spcBef>
                <a:spcPts val="4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 kykenee täyttämään ihon pinnan kosteudella, silottamaan ryppyjä ja juonteita.</a:t>
            </a:r>
            <a:endParaRPr/>
          </a:p>
          <a:p>
            <a:pPr indent="-342900" lvl="0" marL="342900" marR="0" rtl="0" algn="l">
              <a:lnSpc>
                <a:spcPct val="150000"/>
              </a:lnSpc>
              <a:spcBef>
                <a:spcPts val="4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Kun ihon pinnan kosteuspitoisuus paranee, ihosta tulee myös kuulakkaan värinen ja pehmeä.</a:t>
            </a:r>
            <a:endParaRPr/>
          </a:p>
        </p:txBody>
      </p:sp>
      <p:sp>
        <p:nvSpPr>
          <p:cNvPr id="280" name="Google Shape;280;p26"/>
          <p:cNvSpPr txBox="1"/>
          <p:nvPr/>
        </p:nvSpPr>
        <p:spPr>
          <a:xfrm>
            <a:off x="632676" y="454444"/>
            <a:ext cx="4476059" cy="764541"/>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Tiesitkö, että…</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7"/>
          <p:cNvSpPr txBox="1"/>
          <p:nvPr/>
        </p:nvSpPr>
        <p:spPr>
          <a:xfrm>
            <a:off x="569416" y="336110"/>
            <a:ext cx="7747001" cy="548641"/>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CERAMIDE -keramidiseerumi</a:t>
            </a:r>
            <a:endParaRPr/>
          </a:p>
        </p:txBody>
      </p:sp>
      <p:sp>
        <p:nvSpPr>
          <p:cNvPr id="286" name="Google Shape;286;p27"/>
          <p:cNvSpPr txBox="1"/>
          <p:nvPr/>
        </p:nvSpPr>
        <p:spPr>
          <a:xfrm>
            <a:off x="569410" y="824173"/>
            <a:ext cx="7529420"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Vahvistaa ihoa, sopii erityisesti atooppiselle ja herkälle iholle.</a:t>
            </a:r>
            <a:endParaRPr/>
          </a:p>
        </p:txBody>
      </p:sp>
      <p:sp>
        <p:nvSpPr>
          <p:cNvPr id="287" name="Google Shape;287;p27"/>
          <p:cNvSpPr txBox="1"/>
          <p:nvPr/>
        </p:nvSpPr>
        <p:spPr>
          <a:xfrm>
            <a:off x="2296610" y="1949723"/>
            <a:ext cx="6019807" cy="2554462"/>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Vahvistaa ihon eri kerroksia ja korjaa jo syntyneitä vaurioita.</a:t>
            </a:r>
            <a:endParaRPr/>
          </a:p>
          <a:p>
            <a:pPr indent="-316523" lvl="0" marL="316523"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Seerumin sisältämä keramidi stimuloi lipidien tuotantoa ihon eri kerroksissa, mikä vähentää ihon kuivumista ja tekee siitä vahvemman.</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Sisältää kasvipohjaista, riisin kuoresta uutettua keramidia ja glykosfingolipidejä.</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erityisesti herkälle, punoittavalle ja kuivalle iholle.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Kosteuttaa ihoa.</a:t>
            </a:r>
            <a:endParaRPr/>
          </a:p>
        </p:txBody>
      </p:sp>
      <p:pic>
        <p:nvPicPr>
          <p:cNvPr descr="Picture 5" id="288" name="Google Shape;288;p27"/>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8"/>
          <p:cNvSpPr txBox="1"/>
          <p:nvPr/>
        </p:nvSpPr>
        <p:spPr>
          <a:xfrm>
            <a:off x="632676" y="435079"/>
            <a:ext cx="4476059" cy="764542"/>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Tiesitkö, että…</a:t>
            </a:r>
            <a:endParaRPr/>
          </a:p>
        </p:txBody>
      </p:sp>
      <p:sp>
        <p:nvSpPr>
          <p:cNvPr id="294" name="Google Shape;294;p28"/>
          <p:cNvSpPr txBox="1"/>
          <p:nvPr/>
        </p:nvSpPr>
        <p:spPr>
          <a:xfrm>
            <a:off x="632674" y="1795363"/>
            <a:ext cx="8083434" cy="3234445"/>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Ihon </a:t>
            </a:r>
            <a:r>
              <a:rPr b="1" i="0" lang="en-US" sz="1400" u="none" cap="none" strike="noStrike">
                <a:solidFill>
                  <a:srgbClr val="545454"/>
                </a:solidFill>
                <a:latin typeface="Arial"/>
                <a:ea typeface="Arial"/>
                <a:cs typeface="Arial"/>
                <a:sym typeface="Arial"/>
              </a:rPr>
              <a:t>soluväliaine </a:t>
            </a:r>
            <a:r>
              <a:rPr b="1" i="0" lang="en-US" sz="1400" u="none" cap="none" strike="noStrike">
                <a:solidFill>
                  <a:srgbClr val="595959"/>
                </a:solidFill>
                <a:latin typeface="Arial"/>
                <a:ea typeface="Arial"/>
                <a:cs typeface="Arial"/>
                <a:sym typeface="Arial"/>
              </a:rPr>
              <a:t>(ECM) sisältää runsaasti keramideja, jotka ovat ihon luonnollisia lipidejä eli rasva-aineita.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Soluväliaineen tehtävänä on sitoa kosteutta ja estää sen haihtumista.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Kuivan ja kosteusköyhän, etenkin atooppisen, herkän ja punoittavan ihon luonnollinen kosteudenpidätys on vajavainen, koska ECM, solujen välinen ”sementti”, ei ole kunnossa.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Seerumin keramidit ovat joko identtisiä ihon omien keramidien kanssa, tai ne muistuttavat läheisesti ihon keramideja.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Iho hyväksyy keramidit ja pystyy paikkaamaan niillä soluväliainetta.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Keramidit myös stimuloivat ihon omaa lipidituotantoa.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Ihon kosteudensitomiskyky ja rakenne palautuvat ja herkistynyt iho rauhoittuu.</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9"/>
          <p:cNvSpPr txBox="1"/>
          <p:nvPr/>
        </p:nvSpPr>
        <p:spPr>
          <a:xfrm>
            <a:off x="2267742" y="1949723"/>
            <a:ext cx="6507220" cy="3800128"/>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Sisältää lakritsan juuresta eristettyä lakritsiuutetta, jolla on tulehdusta parantava </a:t>
            </a:r>
            <a:r>
              <a:rPr b="1" i="0" lang="en-US" sz="1400" u="none" cap="none" strike="noStrike">
                <a:solidFill>
                  <a:srgbClr val="545454"/>
                </a:solidFill>
                <a:latin typeface="Arial"/>
                <a:ea typeface="Arial"/>
                <a:cs typeface="Arial"/>
                <a:sym typeface="Arial"/>
              </a:rPr>
              <a:t>ja ihoa vaalentava vaikutus. Lisäksi se ehkäisee tulehduksen jälkeistä hyperpigmentaatiota.</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Lakritsanjuuriuute on yksi kiinalaisen ja itämaisen lääketieteen kulmakiviä.</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Sitä on käytetty jo antiikin Egyptissä sen tulehdusta parantavien ja rauhoittavien ominaisuuksiensa vuoksi.</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Lakritsiuute rauhoittaa tulehtunutta, allergista tai auringon polttamaa ihoa.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Hoitaa myös tulehtuneita finnejä ja sopii akneiholle.</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kaikenikäisille. </a:t>
            </a:r>
            <a:r>
              <a:rPr b="1" i="0" lang="en-US" sz="1400" u="none" cap="none" strike="noStrike">
                <a:solidFill>
                  <a:srgbClr val="545454"/>
                </a:solidFill>
                <a:latin typeface="Arial"/>
                <a:ea typeface="Arial"/>
                <a:cs typeface="Arial"/>
                <a:sym typeface="Arial"/>
              </a:rPr>
              <a:t>Erinomainen miehille parranajon jälkeen tai atooppiselle iholle rauhoittamaan kutinaa.</a:t>
            </a:r>
            <a:endParaRPr/>
          </a:p>
        </p:txBody>
      </p:sp>
      <p:sp>
        <p:nvSpPr>
          <p:cNvPr id="300" name="Google Shape;300;p29"/>
          <p:cNvSpPr txBox="1"/>
          <p:nvPr/>
        </p:nvSpPr>
        <p:spPr>
          <a:xfrm>
            <a:off x="611560" y="290500"/>
            <a:ext cx="7818440"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LICORICE -lakritsiseerumi</a:t>
            </a:r>
            <a:endParaRPr/>
          </a:p>
        </p:txBody>
      </p:sp>
      <p:sp>
        <p:nvSpPr>
          <p:cNvPr id="301" name="Google Shape;301;p29"/>
          <p:cNvSpPr txBox="1"/>
          <p:nvPr/>
        </p:nvSpPr>
        <p:spPr>
          <a:xfrm>
            <a:off x="611560" y="760128"/>
            <a:ext cx="7848873"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B0F0"/>
              </a:buClr>
              <a:buSzPts val="2000"/>
              <a:buFont typeface="Arial"/>
              <a:buNone/>
            </a:pPr>
            <a:r>
              <a:rPr b="1" i="0" lang="en-US" sz="2000" u="none" cap="none" strike="noStrike">
                <a:solidFill>
                  <a:srgbClr val="00B0F0"/>
                </a:solidFill>
                <a:latin typeface="Arial"/>
                <a:ea typeface="Arial"/>
                <a:cs typeface="Arial"/>
                <a:sym typeface="Arial"/>
              </a:rPr>
              <a:t>Luonnonyrttien voimaa ärtyneelle tai tulehtuneelle iholle.</a:t>
            </a:r>
            <a:endParaRPr/>
          </a:p>
        </p:txBody>
      </p:sp>
      <p:pic>
        <p:nvPicPr>
          <p:cNvPr descr="Picture 6" id="302" name="Google Shape;302;p29"/>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nvSpPr>
        <p:spPr>
          <a:xfrm>
            <a:off x="4081669" y="1677366"/>
            <a:ext cx="4797291" cy="391152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Dermatologisesti testattu</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Vesipohjainen</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parabeeneja</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lisättyjä hajusteita</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keinotekoisia väriaineita</a:t>
            </a:r>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Ei mineraaliöljyjä</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Kaikki sarjan tuotteet sopivat myös ärtyneen ja tulehtuneen ihon hoitoon, kuten couperosan, ruusufinnin, perioraalidermatiitin ja aknen hoitoon</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Kaikki sarjan tuotteet sopivat myös</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5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silmänympärysiholle</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Tuotteet soveltuvat kaikille kehon ihoalueille</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890"/>
              <a:buFont typeface="Arial"/>
              <a:buChar char="•"/>
            </a:pPr>
            <a:r>
              <a:rPr b="1" i="0" lang="en-US" sz="1400" u="none" cap="none" strike="noStrike">
                <a:solidFill>
                  <a:srgbClr val="595959"/>
                </a:solidFill>
                <a:latin typeface="Arial"/>
                <a:ea typeface="Arial"/>
                <a:cs typeface="Arial"/>
                <a:sym typeface="Arial"/>
              </a:rPr>
              <a:t>Valmistettu Japanissa</a:t>
            </a:r>
            <a:endParaRPr/>
          </a:p>
        </p:txBody>
      </p:sp>
      <p:sp>
        <p:nvSpPr>
          <p:cNvPr id="105" name="Google Shape;105;p3"/>
          <p:cNvSpPr txBox="1"/>
          <p:nvPr/>
        </p:nvSpPr>
        <p:spPr>
          <a:xfrm>
            <a:off x="4081671" y="68943"/>
            <a:ext cx="5243272" cy="1920239"/>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757F"/>
              </a:buClr>
              <a:buSzPts val="4000"/>
              <a:buFont typeface="Arial"/>
              <a:buNone/>
            </a:pPr>
            <a:r>
              <a:rPr b="1" i="0" lang="en-US" sz="4000" u="none" cap="none" strike="noStrike">
                <a:solidFill>
                  <a:srgbClr val="FF757F"/>
                </a:solidFill>
                <a:latin typeface="Arial"/>
                <a:ea typeface="Arial"/>
                <a:cs typeface="Arial"/>
                <a:sym typeface="Arial"/>
              </a:rPr>
              <a:t>V 10 Plus -faktoja:</a:t>
            </a:r>
            <a:endParaRPr/>
          </a:p>
        </p:txBody>
      </p:sp>
      <p:pic>
        <p:nvPicPr>
          <p:cNvPr descr="Picture 6" id="106" name="Google Shape;106;p3"/>
          <p:cNvPicPr preferRelativeResize="0"/>
          <p:nvPr/>
        </p:nvPicPr>
        <p:blipFill rotWithShape="1">
          <a:blip r:embed="rId3">
            <a:alphaModFix/>
          </a:blip>
          <a:srcRect b="0" l="0" r="0" t="0"/>
          <a:stretch/>
        </p:blipFill>
        <p:spPr>
          <a:xfrm>
            <a:off x="0" y="914400"/>
            <a:ext cx="3257747" cy="5943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0"/>
          <p:cNvSpPr txBox="1"/>
          <p:nvPr/>
        </p:nvSpPr>
        <p:spPr>
          <a:xfrm>
            <a:off x="2025201" y="1949723"/>
            <a:ext cx="6984777" cy="3574436"/>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Tasapainottaa talineritystä ja on vaikutukseltaan antiseptinen.</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Kirkastaa ihon väriä ja toimii antioksidanttina.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Supistaa laajentuneita ihohuokosia.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Edistää kollageenisynteesiä ja kiinteyttää siten ihoa.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Nopeuttaa finnien parantumista sekä niiden jättämien jälkien vaalentumista.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Sisältää stabiileja ja tehokkaita C-vitamiinijohdannaisia (magnesiumaskorbyylifosfaatti, natriumaskorbyylifosfaatti), jotka on uutettu japanilaisesta appelsiinipuusta.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Amurinkorkkipuu on öljyliukoinen aineosa, joka vie tehoaineet ihohuokosiin ja auttaa ihoa puhdistautumaan.</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erityisesti epäpuhtaalle, aknen arpeuttamalle iholle.</a:t>
            </a:r>
            <a:endParaRPr/>
          </a:p>
        </p:txBody>
      </p:sp>
      <p:sp>
        <p:nvSpPr>
          <p:cNvPr id="308" name="Google Shape;308;p30"/>
          <p:cNvSpPr txBox="1"/>
          <p:nvPr/>
        </p:nvSpPr>
        <p:spPr>
          <a:xfrm>
            <a:off x="578381" y="346832"/>
            <a:ext cx="7818440" cy="510773"/>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78507"/>
              </a:buClr>
              <a:buSzPts val="3000"/>
              <a:buFont typeface="Arial"/>
              <a:buNone/>
            </a:pPr>
            <a:r>
              <a:rPr b="1" i="0" lang="en-US" sz="3000" u="none" cap="none" strike="noStrike">
                <a:solidFill>
                  <a:srgbClr val="F78507"/>
                </a:solidFill>
                <a:latin typeface="Arial"/>
                <a:ea typeface="Arial"/>
                <a:cs typeface="Arial"/>
                <a:sym typeface="Arial"/>
              </a:rPr>
              <a:t>V 10 Plus VITAMIN C -seerumi</a:t>
            </a:r>
            <a:endParaRPr/>
          </a:p>
        </p:txBody>
      </p:sp>
      <p:sp>
        <p:nvSpPr>
          <p:cNvPr id="309" name="Google Shape;309;p30"/>
          <p:cNvSpPr txBox="1"/>
          <p:nvPr/>
        </p:nvSpPr>
        <p:spPr>
          <a:xfrm>
            <a:off x="578381" y="848813"/>
            <a:ext cx="7848873"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Supistaa ihohuokosia ja tasapainottaa talineritystä.</a:t>
            </a:r>
            <a:endParaRPr/>
          </a:p>
        </p:txBody>
      </p:sp>
      <p:pic>
        <p:nvPicPr>
          <p:cNvPr descr="Picture 5" id="310" name="Google Shape;310;p30"/>
          <p:cNvPicPr preferRelativeResize="0"/>
          <p:nvPr/>
        </p:nvPicPr>
        <p:blipFill rotWithShape="1">
          <a:blip r:embed="rId3">
            <a:alphaModFix/>
          </a:blip>
          <a:srcRect b="0" l="0" r="0" t="0"/>
          <a:stretch/>
        </p:blipFill>
        <p:spPr>
          <a:xfrm>
            <a:off x="369036" y="1949724"/>
            <a:ext cx="1465828" cy="399728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1"/>
          <p:cNvSpPr txBox="1"/>
          <p:nvPr/>
        </p:nvSpPr>
        <p:spPr>
          <a:xfrm>
            <a:off x="395537" y="1601397"/>
            <a:ext cx="8133003" cy="4178221"/>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C-vitamiini on tehokas antioksidantti ja siten neutraloi vapaita radikaaleja.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Stabiililla C-vitamiinilla on ihon kannalta monia hyötyjä.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C-vitamiini on kollageenisynteesin koentsyymi. Uutta kollageenia ei synny, jos iholla ei ole C-vitamiinia.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C-vitamiini kirkastaa ihon väriä, uudistaa pintaa, laskee punoitusta ja eryteemaa iholla sekä nopeuttaa näppyjen jättämien jälkien parantumista. </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C-vitamiini on yksi kosmetiikan epästabiileimmista aineosista.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 10 Plus VITAMIN C -seerumin stabiilisuuden voi havaita siitä, että tuote pysyy kirkkaana ja tuoksuttomana. Epästabiilin C-vitamiinin hajoamisesta aiheutuvaa hajua ja keltaista väriä peitetään usein hajusteilla ja väriaineilla.</a:t>
            </a:r>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Sisäisesti nautittu C-vitamiini ei juurikaan auta iho-ongelmiin, vaan C-vitamiini tulee annostella pinnallisesti.</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45454"/>
              </a:buClr>
              <a:buSzPts val="1400"/>
              <a:buFont typeface="Arial"/>
              <a:buChar char="•"/>
            </a:pPr>
            <a:r>
              <a:rPr b="1" i="0" lang="en-US" sz="1400" u="none" cap="none" strike="noStrike">
                <a:solidFill>
                  <a:srgbClr val="545454"/>
                </a:solidFill>
                <a:latin typeface="Arial"/>
                <a:ea typeface="Arial"/>
                <a:cs typeface="Arial"/>
                <a:sym typeface="Arial"/>
              </a:rPr>
              <a:t>C-vitamiinin ulkoisella käytöllä on mahdollista lisätä sen pitoisuutta ihossa.</a:t>
            </a:r>
            <a:endParaRPr/>
          </a:p>
        </p:txBody>
      </p:sp>
      <p:sp>
        <p:nvSpPr>
          <p:cNvPr id="316" name="Google Shape;316;p31"/>
          <p:cNvSpPr txBox="1"/>
          <p:nvPr/>
        </p:nvSpPr>
        <p:spPr>
          <a:xfrm>
            <a:off x="395536" y="202414"/>
            <a:ext cx="4476059" cy="764543"/>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78507"/>
              </a:buClr>
              <a:buSzPts val="4400"/>
              <a:buFont typeface="Arial"/>
              <a:buNone/>
            </a:pPr>
            <a:r>
              <a:rPr b="1" i="0" lang="en-US" sz="4400" u="none" cap="none" strike="noStrike">
                <a:solidFill>
                  <a:srgbClr val="F78507"/>
                </a:solidFill>
                <a:latin typeface="Arial"/>
                <a:ea typeface="Arial"/>
                <a:cs typeface="Arial"/>
                <a:sym typeface="Arial"/>
              </a:rPr>
              <a:t>Tiesitkö, että…</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2"/>
          <p:cNvSpPr txBox="1"/>
          <p:nvPr/>
        </p:nvSpPr>
        <p:spPr>
          <a:xfrm>
            <a:off x="4547382" y="2119396"/>
            <a:ext cx="4173408" cy="412496"/>
          </a:xfrm>
          <a:prstGeom prst="rect">
            <a:avLst/>
          </a:prstGeom>
          <a:noFill/>
          <a:ln>
            <a:noFill/>
          </a:ln>
        </p:spPr>
        <p:txBody>
          <a:bodyPr anchorCtr="0" anchor="t" bIns="45700" lIns="45700" spcFirstLastPara="1" rIns="45700" wrap="square" tIns="45700">
            <a:spAutoFit/>
          </a:bodyPr>
          <a:lstStyle/>
          <a:p>
            <a:pPr indent="-342900" lvl="0" marL="342900" marR="0" rtl="0" algn="l">
              <a:lnSpc>
                <a:spcPct val="100000"/>
              </a:lnSpc>
              <a:spcBef>
                <a:spcPts val="0"/>
              </a:spcBef>
              <a:spcAft>
                <a:spcPts val="0"/>
              </a:spcAft>
              <a:buClr>
                <a:srgbClr val="595959"/>
              </a:buClr>
              <a:buSzPts val="2200"/>
              <a:buFont typeface="Arial"/>
              <a:buChar char="▪"/>
            </a:pPr>
            <a:r>
              <a:rPr b="1" i="0" lang="en-US" sz="2200" u="none" cap="none" strike="noStrike">
                <a:solidFill>
                  <a:srgbClr val="595959"/>
                </a:solidFill>
                <a:latin typeface="Arial"/>
                <a:ea typeface="Arial"/>
                <a:cs typeface="Arial"/>
                <a:sym typeface="Arial"/>
              </a:rPr>
              <a:t>Epäpuhtaan ihon seerumit</a:t>
            </a:r>
            <a:endParaRPr/>
          </a:p>
        </p:txBody>
      </p:sp>
      <p:sp>
        <p:nvSpPr>
          <p:cNvPr id="322" name="Google Shape;322;p32"/>
          <p:cNvSpPr txBox="1"/>
          <p:nvPr/>
        </p:nvSpPr>
        <p:spPr>
          <a:xfrm>
            <a:off x="359533" y="2132856"/>
            <a:ext cx="3312369" cy="412496"/>
          </a:xfrm>
          <a:prstGeom prst="rect">
            <a:avLst/>
          </a:prstGeom>
          <a:noFill/>
          <a:ln>
            <a:noFill/>
          </a:ln>
        </p:spPr>
        <p:txBody>
          <a:bodyPr anchorCtr="0" anchor="t" bIns="45700" lIns="45700" spcFirstLastPara="1" rIns="45700" wrap="square" tIns="45700">
            <a:spAutoFit/>
          </a:bodyPr>
          <a:lstStyle/>
          <a:p>
            <a:pPr indent="-342900" lvl="0" marL="342900" marR="0" rtl="0" algn="l">
              <a:lnSpc>
                <a:spcPct val="100000"/>
              </a:lnSpc>
              <a:spcBef>
                <a:spcPts val="0"/>
              </a:spcBef>
              <a:spcAft>
                <a:spcPts val="0"/>
              </a:spcAft>
              <a:buClr>
                <a:srgbClr val="595959"/>
              </a:buClr>
              <a:buSzPts val="2200"/>
              <a:buFont typeface="Arial"/>
              <a:buChar char="▪"/>
            </a:pPr>
            <a:r>
              <a:rPr b="1" i="0" lang="en-US" sz="2200" u="none" cap="none" strike="noStrike">
                <a:solidFill>
                  <a:srgbClr val="595959"/>
                </a:solidFill>
                <a:latin typeface="Arial"/>
                <a:ea typeface="Arial"/>
                <a:cs typeface="Arial"/>
                <a:sym typeface="Arial"/>
              </a:rPr>
              <a:t>Herkän ihon seerumit</a:t>
            </a:r>
            <a:endParaRPr/>
          </a:p>
        </p:txBody>
      </p:sp>
      <p:sp>
        <p:nvSpPr>
          <p:cNvPr id="323" name="Google Shape;323;p32"/>
          <p:cNvSpPr txBox="1"/>
          <p:nvPr/>
        </p:nvSpPr>
        <p:spPr>
          <a:xfrm>
            <a:off x="359533" y="112139"/>
            <a:ext cx="8208913" cy="1261319"/>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31859C"/>
              </a:buClr>
              <a:buSzPts val="2700"/>
              <a:buFont typeface="Arial"/>
              <a:buNone/>
            </a:pPr>
            <a:r>
              <a:rPr b="1" i="0" lang="en-US" sz="2700" u="none" cap="none" strike="noStrike">
                <a:solidFill>
                  <a:srgbClr val="31859C"/>
                </a:solidFill>
                <a:latin typeface="Arial"/>
                <a:ea typeface="Arial"/>
                <a:cs typeface="Arial"/>
                <a:sym typeface="Arial"/>
              </a:rPr>
              <a:t>V 10 Plus -seerumit  tarjoavat jokaiselle ihotyypille juuri oikeanlaista, ihon erityistarpeiden mukaista hoitoa.</a:t>
            </a:r>
            <a:endParaRPr/>
          </a:p>
        </p:txBody>
      </p:sp>
      <p:sp>
        <p:nvSpPr>
          <p:cNvPr id="324" name="Google Shape;324;p32"/>
          <p:cNvSpPr txBox="1"/>
          <p:nvPr/>
        </p:nvSpPr>
        <p:spPr>
          <a:xfrm>
            <a:off x="509175" y="5415715"/>
            <a:ext cx="3260894" cy="31338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45454"/>
              </a:buClr>
              <a:buSzPts val="1600"/>
              <a:buFont typeface="Arial"/>
              <a:buNone/>
            </a:pPr>
            <a:r>
              <a:rPr b="1" i="0" lang="en-US" sz="1600" u="none" cap="none" strike="noStrike">
                <a:solidFill>
                  <a:srgbClr val="545454"/>
                </a:solidFill>
                <a:latin typeface="Arial"/>
                <a:ea typeface="Arial"/>
                <a:cs typeface="Arial"/>
                <a:sym typeface="Arial"/>
              </a:rPr>
              <a:t>Pycnogenol, Keramidi, Lakritsi</a:t>
            </a:r>
            <a:endParaRPr/>
          </a:p>
        </p:txBody>
      </p:sp>
      <p:sp>
        <p:nvSpPr>
          <p:cNvPr id="325" name="Google Shape;325;p32"/>
          <p:cNvSpPr txBox="1"/>
          <p:nvPr/>
        </p:nvSpPr>
        <p:spPr>
          <a:xfrm>
            <a:off x="5142853" y="5415715"/>
            <a:ext cx="3162066" cy="31338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45454"/>
              </a:buClr>
              <a:buSzPts val="1600"/>
              <a:buFont typeface="Arial"/>
              <a:buNone/>
            </a:pPr>
            <a:r>
              <a:rPr b="1" i="0" lang="en-US" sz="1600" u="none" cap="none" strike="noStrike">
                <a:solidFill>
                  <a:srgbClr val="545454"/>
                </a:solidFill>
                <a:latin typeface="Arial"/>
                <a:ea typeface="Arial"/>
                <a:cs typeface="Arial"/>
                <a:sym typeface="Arial"/>
              </a:rPr>
              <a:t>C-vitamiini, A-vitamiini, Lakritsi</a:t>
            </a:r>
            <a:endParaRPr/>
          </a:p>
        </p:txBody>
      </p:sp>
      <p:pic>
        <p:nvPicPr>
          <p:cNvPr descr="Picture 23" id="326" name="Google Shape;326;p32"/>
          <p:cNvPicPr preferRelativeResize="0"/>
          <p:nvPr/>
        </p:nvPicPr>
        <p:blipFill rotWithShape="1">
          <a:blip r:embed="rId3">
            <a:alphaModFix/>
          </a:blip>
          <a:srcRect b="0" l="0" r="0" t="0"/>
          <a:stretch/>
        </p:blipFill>
        <p:spPr>
          <a:xfrm>
            <a:off x="5374349" y="2947822"/>
            <a:ext cx="856337" cy="2335211"/>
          </a:xfrm>
          <a:prstGeom prst="rect">
            <a:avLst/>
          </a:prstGeom>
          <a:noFill/>
          <a:ln>
            <a:noFill/>
          </a:ln>
        </p:spPr>
      </p:pic>
      <p:pic>
        <p:nvPicPr>
          <p:cNvPr descr="Picture 24" id="327" name="Google Shape;327;p32"/>
          <p:cNvPicPr preferRelativeResize="0"/>
          <p:nvPr/>
        </p:nvPicPr>
        <p:blipFill rotWithShape="1">
          <a:blip r:embed="rId4">
            <a:alphaModFix/>
          </a:blip>
          <a:srcRect b="0" l="0" r="0" t="0"/>
          <a:stretch/>
        </p:blipFill>
        <p:spPr>
          <a:xfrm>
            <a:off x="1697600" y="2947822"/>
            <a:ext cx="856337" cy="2335211"/>
          </a:xfrm>
          <a:prstGeom prst="rect">
            <a:avLst/>
          </a:prstGeom>
          <a:noFill/>
          <a:ln>
            <a:noFill/>
          </a:ln>
        </p:spPr>
      </p:pic>
      <p:pic>
        <p:nvPicPr>
          <p:cNvPr descr="Picture 25" id="328" name="Google Shape;328;p32"/>
          <p:cNvPicPr preferRelativeResize="0"/>
          <p:nvPr/>
        </p:nvPicPr>
        <p:blipFill rotWithShape="1">
          <a:blip r:embed="rId5">
            <a:alphaModFix/>
          </a:blip>
          <a:srcRect b="0" l="0" r="0" t="0"/>
          <a:stretch/>
        </p:blipFill>
        <p:spPr>
          <a:xfrm>
            <a:off x="7245997" y="2947822"/>
            <a:ext cx="856337" cy="2335211"/>
          </a:xfrm>
          <a:prstGeom prst="rect">
            <a:avLst/>
          </a:prstGeom>
          <a:noFill/>
          <a:ln>
            <a:noFill/>
          </a:ln>
        </p:spPr>
      </p:pic>
      <p:pic>
        <p:nvPicPr>
          <p:cNvPr descr="Picture 26" id="329" name="Google Shape;329;p32"/>
          <p:cNvPicPr preferRelativeResize="0"/>
          <p:nvPr/>
        </p:nvPicPr>
        <p:blipFill rotWithShape="1">
          <a:blip r:embed="rId6">
            <a:alphaModFix/>
          </a:blip>
          <a:srcRect b="0" l="0" r="0" t="0"/>
          <a:stretch/>
        </p:blipFill>
        <p:spPr>
          <a:xfrm>
            <a:off x="696745" y="2947822"/>
            <a:ext cx="856334" cy="2335211"/>
          </a:xfrm>
          <a:prstGeom prst="rect">
            <a:avLst/>
          </a:prstGeom>
          <a:noFill/>
          <a:ln>
            <a:noFill/>
          </a:ln>
        </p:spPr>
      </p:pic>
      <p:pic>
        <p:nvPicPr>
          <p:cNvPr descr="Picture 27" id="330" name="Google Shape;330;p32"/>
          <p:cNvPicPr preferRelativeResize="0"/>
          <p:nvPr/>
        </p:nvPicPr>
        <p:blipFill rotWithShape="1">
          <a:blip r:embed="rId7">
            <a:alphaModFix/>
          </a:blip>
          <a:srcRect b="0" l="0" r="0" t="0"/>
          <a:stretch/>
        </p:blipFill>
        <p:spPr>
          <a:xfrm>
            <a:off x="6332046" y="2947822"/>
            <a:ext cx="856337" cy="2335211"/>
          </a:xfrm>
          <a:prstGeom prst="rect">
            <a:avLst/>
          </a:prstGeom>
          <a:noFill/>
          <a:ln>
            <a:noFill/>
          </a:ln>
        </p:spPr>
      </p:pic>
      <p:pic>
        <p:nvPicPr>
          <p:cNvPr descr="Picture 28" id="331" name="Google Shape;331;p32"/>
          <p:cNvPicPr preferRelativeResize="0"/>
          <p:nvPr/>
        </p:nvPicPr>
        <p:blipFill rotWithShape="1">
          <a:blip r:embed="rId5">
            <a:alphaModFix/>
          </a:blip>
          <a:srcRect b="0" l="0" r="0" t="0"/>
          <a:stretch/>
        </p:blipFill>
        <p:spPr>
          <a:xfrm>
            <a:off x="2611095" y="2947822"/>
            <a:ext cx="856337" cy="23352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3"/>
          <p:cNvSpPr txBox="1"/>
          <p:nvPr/>
        </p:nvSpPr>
        <p:spPr>
          <a:xfrm>
            <a:off x="2821658" y="1697071"/>
            <a:ext cx="2964659" cy="412496"/>
          </a:xfrm>
          <a:prstGeom prst="rect">
            <a:avLst/>
          </a:prstGeom>
          <a:noFill/>
          <a:ln>
            <a:noFill/>
          </a:ln>
        </p:spPr>
        <p:txBody>
          <a:bodyPr anchorCtr="0" anchor="t" bIns="45700" lIns="45700" spcFirstLastPara="1" rIns="45700" wrap="square" tIns="45700">
            <a:spAutoFit/>
          </a:bodyPr>
          <a:lstStyle/>
          <a:p>
            <a:pPr indent="-342900" lvl="0" marL="342900" marR="0" rtl="0" algn="l">
              <a:lnSpc>
                <a:spcPct val="100000"/>
              </a:lnSpc>
              <a:spcBef>
                <a:spcPts val="0"/>
              </a:spcBef>
              <a:spcAft>
                <a:spcPts val="0"/>
              </a:spcAft>
              <a:buClr>
                <a:srgbClr val="595959"/>
              </a:buClr>
              <a:buSzPts val="2200"/>
              <a:buFont typeface="Arial"/>
              <a:buChar char="▪"/>
            </a:pPr>
            <a:r>
              <a:rPr b="1" i="0" lang="en-US" sz="2200" u="none" cap="none" strike="noStrike">
                <a:solidFill>
                  <a:srgbClr val="595959"/>
                </a:solidFill>
                <a:latin typeface="Arial"/>
                <a:ea typeface="Arial"/>
                <a:cs typeface="Arial"/>
                <a:sym typeface="Arial"/>
              </a:rPr>
              <a:t>Anti-age-seerumit</a:t>
            </a:r>
            <a:endParaRPr/>
          </a:p>
        </p:txBody>
      </p:sp>
      <p:sp>
        <p:nvSpPr>
          <p:cNvPr id="337" name="Google Shape;337;p33"/>
          <p:cNvSpPr txBox="1"/>
          <p:nvPr/>
        </p:nvSpPr>
        <p:spPr>
          <a:xfrm>
            <a:off x="233058" y="2234829"/>
            <a:ext cx="2754766" cy="742696"/>
          </a:xfrm>
          <a:prstGeom prst="rect">
            <a:avLst/>
          </a:prstGeom>
          <a:noFill/>
          <a:ln>
            <a:noFill/>
          </a:ln>
        </p:spPr>
        <p:txBody>
          <a:bodyPr anchorCtr="0" anchor="t" bIns="45700" lIns="45700" spcFirstLastPara="1" rIns="45700" wrap="square" tIns="45700">
            <a:spAutoFit/>
          </a:bodyPr>
          <a:lstStyle/>
          <a:p>
            <a:pPr indent="-342900" lvl="0" marL="342900" marR="0" rtl="0" algn="l">
              <a:lnSpc>
                <a:spcPct val="100000"/>
              </a:lnSpc>
              <a:spcBef>
                <a:spcPts val="0"/>
              </a:spcBef>
              <a:spcAft>
                <a:spcPts val="0"/>
              </a:spcAft>
              <a:buClr>
                <a:srgbClr val="595959"/>
              </a:buClr>
              <a:buSzPts val="2200"/>
              <a:buFont typeface="Arial"/>
              <a:buChar char="▪"/>
            </a:pPr>
            <a:r>
              <a:rPr b="1" i="0" lang="en-US" sz="2200" u="none" cap="none" strike="noStrike">
                <a:solidFill>
                  <a:srgbClr val="595959"/>
                </a:solidFill>
                <a:latin typeface="Arial"/>
                <a:ea typeface="Arial"/>
                <a:cs typeface="Arial"/>
                <a:sym typeface="Arial"/>
              </a:rPr>
              <a:t>Kosteuttavat seerumit</a:t>
            </a:r>
            <a:endParaRPr/>
          </a:p>
        </p:txBody>
      </p:sp>
      <p:sp>
        <p:nvSpPr>
          <p:cNvPr id="338" name="Google Shape;338;p33"/>
          <p:cNvSpPr txBox="1"/>
          <p:nvPr/>
        </p:nvSpPr>
        <p:spPr>
          <a:xfrm>
            <a:off x="5698742" y="2234829"/>
            <a:ext cx="3273417" cy="742696"/>
          </a:xfrm>
          <a:prstGeom prst="rect">
            <a:avLst/>
          </a:prstGeom>
          <a:noFill/>
          <a:ln>
            <a:noFill/>
          </a:ln>
        </p:spPr>
        <p:txBody>
          <a:bodyPr anchorCtr="0" anchor="t" bIns="45700" lIns="45700" spcFirstLastPara="1" rIns="45700" wrap="square" tIns="45700">
            <a:spAutoFit/>
          </a:bodyPr>
          <a:lstStyle/>
          <a:p>
            <a:pPr indent="-342900" lvl="0" marL="342900" marR="0" rtl="0" algn="l">
              <a:lnSpc>
                <a:spcPct val="100000"/>
              </a:lnSpc>
              <a:spcBef>
                <a:spcPts val="0"/>
              </a:spcBef>
              <a:spcAft>
                <a:spcPts val="0"/>
              </a:spcAft>
              <a:buClr>
                <a:srgbClr val="595959"/>
              </a:buClr>
              <a:buSzPts val="2200"/>
              <a:buFont typeface="Arial"/>
              <a:buChar char="▪"/>
            </a:pPr>
            <a:r>
              <a:rPr b="1" i="0" lang="en-US" sz="2200" u="none" cap="none" strike="noStrike">
                <a:solidFill>
                  <a:srgbClr val="595959"/>
                </a:solidFill>
                <a:latin typeface="Arial"/>
                <a:ea typeface="Arial"/>
                <a:cs typeface="Arial"/>
                <a:sym typeface="Arial"/>
              </a:rPr>
              <a:t>Ihon tummentumia </a:t>
            </a:r>
            <a:endParaRPr/>
          </a:p>
          <a:p>
            <a:pPr indent="0" lvl="0" marL="0" marR="0" rtl="0" algn="l">
              <a:lnSpc>
                <a:spcPct val="100000"/>
              </a:lnSpc>
              <a:spcBef>
                <a:spcPts val="0"/>
              </a:spcBef>
              <a:spcAft>
                <a:spcPts val="0"/>
              </a:spcAft>
              <a:buClr>
                <a:srgbClr val="595959"/>
              </a:buClr>
              <a:buSzPts val="2200"/>
              <a:buFont typeface="Arial"/>
              <a:buNone/>
            </a:pPr>
            <a:r>
              <a:rPr b="1" i="0" lang="en-US" sz="2200" u="none" cap="none" strike="noStrike">
                <a:solidFill>
                  <a:srgbClr val="595959"/>
                </a:solidFill>
                <a:latin typeface="Arial"/>
                <a:ea typeface="Arial"/>
                <a:cs typeface="Arial"/>
                <a:sym typeface="Arial"/>
              </a:rPr>
              <a:t>     vaalentavat seerumit</a:t>
            </a:r>
            <a:endParaRPr/>
          </a:p>
        </p:txBody>
      </p:sp>
      <p:sp>
        <p:nvSpPr>
          <p:cNvPr id="339" name="Google Shape;339;p33"/>
          <p:cNvSpPr txBox="1"/>
          <p:nvPr/>
        </p:nvSpPr>
        <p:spPr>
          <a:xfrm>
            <a:off x="3172292" y="4854990"/>
            <a:ext cx="2477164" cy="54198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45454"/>
              </a:buClr>
              <a:buSzPts val="1600"/>
              <a:buFont typeface="Arial"/>
              <a:buNone/>
            </a:pPr>
            <a:r>
              <a:rPr b="1" i="0" lang="en-US" sz="1600" u="none" cap="none" strike="noStrike">
                <a:solidFill>
                  <a:srgbClr val="545454"/>
                </a:solidFill>
                <a:latin typeface="Arial"/>
                <a:ea typeface="Arial"/>
                <a:cs typeface="Arial"/>
                <a:sym typeface="Arial"/>
              </a:rPr>
              <a:t>A-vitamiini, Kollageeni, BioCell</a:t>
            </a:r>
            <a:endParaRPr/>
          </a:p>
        </p:txBody>
      </p:sp>
      <p:sp>
        <p:nvSpPr>
          <p:cNvPr id="340" name="Google Shape;340;p33"/>
          <p:cNvSpPr txBox="1"/>
          <p:nvPr/>
        </p:nvSpPr>
        <p:spPr>
          <a:xfrm>
            <a:off x="6129315" y="5697585"/>
            <a:ext cx="2412271" cy="54198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45454"/>
              </a:buClr>
              <a:buSzPts val="1600"/>
              <a:buFont typeface="Arial"/>
              <a:buNone/>
            </a:pPr>
            <a:r>
              <a:rPr b="1" i="0" lang="en-US" sz="1600" u="none" cap="none" strike="noStrike">
                <a:solidFill>
                  <a:srgbClr val="545454"/>
                </a:solidFill>
                <a:latin typeface="Arial"/>
                <a:ea typeface="Arial"/>
                <a:cs typeface="Arial"/>
                <a:sym typeface="Arial"/>
              </a:rPr>
              <a:t>Placenta, Pycnogenol, C-vitamiini</a:t>
            </a:r>
            <a:endParaRPr/>
          </a:p>
        </p:txBody>
      </p:sp>
      <p:sp>
        <p:nvSpPr>
          <p:cNvPr id="341" name="Google Shape;341;p33"/>
          <p:cNvSpPr txBox="1"/>
          <p:nvPr/>
        </p:nvSpPr>
        <p:spPr>
          <a:xfrm>
            <a:off x="238340" y="5697585"/>
            <a:ext cx="2917652" cy="54198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45454"/>
              </a:buClr>
              <a:buSzPts val="1600"/>
              <a:buFont typeface="Arial"/>
              <a:buNone/>
            </a:pPr>
            <a:r>
              <a:rPr b="1" i="0" lang="en-US" sz="1600" u="none" cap="none" strike="noStrike">
                <a:solidFill>
                  <a:srgbClr val="545454"/>
                </a:solidFill>
                <a:latin typeface="Arial"/>
                <a:ea typeface="Arial"/>
                <a:cs typeface="Arial"/>
                <a:sym typeface="Arial"/>
              </a:rPr>
              <a:t>Hyaluronihappo, Aminohappo, Keramidi</a:t>
            </a:r>
            <a:endParaRPr/>
          </a:p>
        </p:txBody>
      </p:sp>
      <p:pic>
        <p:nvPicPr>
          <p:cNvPr descr="Picture 29" id="342" name="Google Shape;342;p33"/>
          <p:cNvPicPr preferRelativeResize="0"/>
          <p:nvPr/>
        </p:nvPicPr>
        <p:blipFill rotWithShape="1">
          <a:blip r:embed="rId3">
            <a:alphaModFix/>
          </a:blip>
          <a:srcRect b="0" l="0" r="0" t="0"/>
          <a:stretch/>
        </p:blipFill>
        <p:spPr>
          <a:xfrm>
            <a:off x="976483" y="3183350"/>
            <a:ext cx="856337" cy="2335212"/>
          </a:xfrm>
          <a:prstGeom prst="rect">
            <a:avLst/>
          </a:prstGeom>
          <a:noFill/>
          <a:ln>
            <a:noFill/>
          </a:ln>
        </p:spPr>
      </p:pic>
      <p:pic>
        <p:nvPicPr>
          <p:cNvPr descr="Picture 30" id="343" name="Google Shape;343;p33"/>
          <p:cNvPicPr preferRelativeResize="0"/>
          <p:nvPr/>
        </p:nvPicPr>
        <p:blipFill rotWithShape="1">
          <a:blip r:embed="rId4">
            <a:alphaModFix/>
          </a:blip>
          <a:srcRect b="0" l="0" r="0" t="0"/>
          <a:stretch/>
        </p:blipFill>
        <p:spPr>
          <a:xfrm>
            <a:off x="4622360" y="2340754"/>
            <a:ext cx="856337" cy="2335211"/>
          </a:xfrm>
          <a:prstGeom prst="rect">
            <a:avLst/>
          </a:prstGeom>
          <a:noFill/>
          <a:ln>
            <a:noFill/>
          </a:ln>
        </p:spPr>
      </p:pic>
      <p:pic>
        <p:nvPicPr>
          <p:cNvPr descr="Picture 31" id="344" name="Google Shape;344;p33"/>
          <p:cNvPicPr preferRelativeResize="0"/>
          <p:nvPr/>
        </p:nvPicPr>
        <p:blipFill rotWithShape="1">
          <a:blip r:embed="rId5">
            <a:alphaModFix/>
          </a:blip>
          <a:srcRect b="0" l="0" r="0" t="0"/>
          <a:stretch/>
        </p:blipFill>
        <p:spPr>
          <a:xfrm>
            <a:off x="3875821" y="2340754"/>
            <a:ext cx="856337" cy="2335211"/>
          </a:xfrm>
          <a:prstGeom prst="rect">
            <a:avLst/>
          </a:prstGeom>
          <a:noFill/>
          <a:ln>
            <a:noFill/>
          </a:ln>
        </p:spPr>
      </p:pic>
      <p:pic>
        <p:nvPicPr>
          <p:cNvPr descr="Picture 32" id="345" name="Google Shape;345;p33"/>
          <p:cNvPicPr preferRelativeResize="0"/>
          <p:nvPr/>
        </p:nvPicPr>
        <p:blipFill rotWithShape="1">
          <a:blip r:embed="rId6">
            <a:alphaModFix/>
          </a:blip>
          <a:srcRect b="0" l="0" r="0" t="0"/>
          <a:stretch/>
        </p:blipFill>
        <p:spPr>
          <a:xfrm>
            <a:off x="233056" y="3201746"/>
            <a:ext cx="856334" cy="2335211"/>
          </a:xfrm>
          <a:prstGeom prst="rect">
            <a:avLst/>
          </a:prstGeom>
          <a:noFill/>
          <a:ln>
            <a:noFill/>
          </a:ln>
        </p:spPr>
      </p:pic>
      <p:pic>
        <p:nvPicPr>
          <p:cNvPr descr="Picture 33" id="346" name="Google Shape;346;p33"/>
          <p:cNvPicPr preferRelativeResize="0"/>
          <p:nvPr/>
        </p:nvPicPr>
        <p:blipFill rotWithShape="1">
          <a:blip r:embed="rId7">
            <a:alphaModFix/>
          </a:blip>
          <a:srcRect b="0" l="0" r="0" t="0"/>
          <a:stretch/>
        </p:blipFill>
        <p:spPr>
          <a:xfrm>
            <a:off x="7804138" y="3201746"/>
            <a:ext cx="856337" cy="2335211"/>
          </a:xfrm>
          <a:prstGeom prst="rect">
            <a:avLst/>
          </a:prstGeom>
          <a:noFill/>
          <a:ln>
            <a:noFill/>
          </a:ln>
        </p:spPr>
      </p:pic>
      <p:pic>
        <p:nvPicPr>
          <p:cNvPr descr="Picture 34" id="347" name="Google Shape;347;p33"/>
          <p:cNvPicPr preferRelativeResize="0"/>
          <p:nvPr/>
        </p:nvPicPr>
        <p:blipFill rotWithShape="1">
          <a:blip r:embed="rId8">
            <a:alphaModFix/>
          </a:blip>
          <a:srcRect b="0" l="0" r="0" t="0"/>
          <a:stretch/>
        </p:blipFill>
        <p:spPr>
          <a:xfrm>
            <a:off x="1719695" y="3201746"/>
            <a:ext cx="856337" cy="2335211"/>
          </a:xfrm>
          <a:prstGeom prst="rect">
            <a:avLst/>
          </a:prstGeom>
          <a:noFill/>
          <a:ln>
            <a:noFill/>
          </a:ln>
        </p:spPr>
      </p:pic>
      <p:pic>
        <p:nvPicPr>
          <p:cNvPr descr="Picture 35" id="348" name="Google Shape;348;p33"/>
          <p:cNvPicPr preferRelativeResize="0"/>
          <p:nvPr/>
        </p:nvPicPr>
        <p:blipFill rotWithShape="1">
          <a:blip r:embed="rId9">
            <a:alphaModFix/>
          </a:blip>
          <a:srcRect b="0" l="0" r="0" t="0"/>
          <a:stretch/>
        </p:blipFill>
        <p:spPr>
          <a:xfrm>
            <a:off x="6995913" y="3205146"/>
            <a:ext cx="856337" cy="2335211"/>
          </a:xfrm>
          <a:prstGeom prst="rect">
            <a:avLst/>
          </a:prstGeom>
          <a:noFill/>
          <a:ln>
            <a:noFill/>
          </a:ln>
        </p:spPr>
      </p:pic>
      <p:pic>
        <p:nvPicPr>
          <p:cNvPr descr="Picture 36" id="349" name="Google Shape;349;p33"/>
          <p:cNvPicPr preferRelativeResize="0"/>
          <p:nvPr/>
        </p:nvPicPr>
        <p:blipFill rotWithShape="1">
          <a:blip r:embed="rId10">
            <a:alphaModFix/>
          </a:blip>
          <a:srcRect b="0" l="0" r="0" t="0"/>
          <a:stretch/>
        </p:blipFill>
        <p:spPr>
          <a:xfrm>
            <a:off x="3123836" y="2323301"/>
            <a:ext cx="856337" cy="2335213"/>
          </a:xfrm>
          <a:prstGeom prst="rect">
            <a:avLst/>
          </a:prstGeom>
          <a:noFill/>
          <a:ln>
            <a:noFill/>
          </a:ln>
        </p:spPr>
      </p:pic>
      <p:pic>
        <p:nvPicPr>
          <p:cNvPr descr="Picture 37" id="350" name="Google Shape;350;p33"/>
          <p:cNvPicPr preferRelativeResize="0"/>
          <p:nvPr/>
        </p:nvPicPr>
        <p:blipFill rotWithShape="1">
          <a:blip r:embed="rId11">
            <a:alphaModFix/>
          </a:blip>
          <a:srcRect b="0" l="0" r="0" t="0"/>
          <a:stretch/>
        </p:blipFill>
        <p:spPr>
          <a:xfrm>
            <a:off x="6164264" y="3205146"/>
            <a:ext cx="856337" cy="2335211"/>
          </a:xfrm>
          <a:prstGeom prst="rect">
            <a:avLst/>
          </a:prstGeom>
          <a:noFill/>
          <a:ln>
            <a:noFill/>
          </a:ln>
        </p:spPr>
      </p:pic>
      <p:sp>
        <p:nvSpPr>
          <p:cNvPr id="351" name="Google Shape;351;p33"/>
          <p:cNvSpPr txBox="1"/>
          <p:nvPr/>
        </p:nvSpPr>
        <p:spPr>
          <a:xfrm>
            <a:off x="359533" y="112139"/>
            <a:ext cx="8208913" cy="1261319"/>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31859C"/>
              </a:buClr>
              <a:buSzPts val="2700"/>
              <a:buFont typeface="Arial"/>
              <a:buNone/>
            </a:pPr>
            <a:r>
              <a:rPr b="1" i="0" lang="en-US" sz="2700" u="none" cap="none" strike="noStrike">
                <a:solidFill>
                  <a:srgbClr val="31859C"/>
                </a:solidFill>
                <a:latin typeface="Arial"/>
                <a:ea typeface="Arial"/>
                <a:cs typeface="Arial"/>
                <a:sym typeface="Arial"/>
              </a:rPr>
              <a:t>V 10 Plus -seerumit  tarjoavat jokaiselle ihotyypille juuri oikeanlaista, ihon erityistarpeiden mukaista hoitoa.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4"/>
          <p:cNvSpPr txBox="1"/>
          <p:nvPr/>
        </p:nvSpPr>
        <p:spPr>
          <a:xfrm>
            <a:off x="1115794" y="3438578"/>
            <a:ext cx="6840760" cy="708156"/>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31859C"/>
              </a:buClr>
              <a:buSzPts val="4400"/>
              <a:buFont typeface="Arial"/>
              <a:buNone/>
            </a:pPr>
            <a:r>
              <a:rPr b="1" i="0" lang="en-US" sz="4400" u="none" cap="none" strike="noStrike">
                <a:solidFill>
                  <a:srgbClr val="31859C"/>
                </a:solidFill>
                <a:latin typeface="Arial"/>
                <a:ea typeface="Arial"/>
                <a:cs typeface="Arial"/>
                <a:sym typeface="Arial"/>
              </a:rPr>
              <a:t>V 10 Plus -voiteet:</a:t>
            </a:r>
            <a:endParaRPr/>
          </a:p>
        </p:txBody>
      </p:sp>
      <p:pic>
        <p:nvPicPr>
          <p:cNvPr descr="image3.png" id="357" name="Google Shape;357;p34"/>
          <p:cNvPicPr preferRelativeResize="0"/>
          <p:nvPr/>
        </p:nvPicPr>
        <p:blipFill rotWithShape="1">
          <a:blip r:embed="rId3">
            <a:alphaModFix/>
          </a:blip>
          <a:srcRect b="0" l="0" r="0" t="0"/>
          <a:stretch/>
        </p:blipFill>
        <p:spPr>
          <a:xfrm>
            <a:off x="3816093" y="1803973"/>
            <a:ext cx="1440163" cy="14401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5"/>
          <p:cNvSpPr txBox="1"/>
          <p:nvPr/>
        </p:nvSpPr>
        <p:spPr>
          <a:xfrm>
            <a:off x="611559" y="167473"/>
            <a:ext cx="7992900" cy="554100"/>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chemeClr val="accent4"/>
                </a:solidFill>
                <a:latin typeface="Arial"/>
                <a:ea typeface="Arial"/>
                <a:cs typeface="Arial"/>
                <a:sym typeface="Arial"/>
              </a:rPr>
              <a:t>V 10 Plus </a:t>
            </a:r>
            <a:r>
              <a:rPr b="1" lang="en-US" sz="3000">
                <a:solidFill>
                  <a:schemeClr val="accent4"/>
                </a:solidFill>
              </a:rPr>
              <a:t>Niacinglow Prestige Cream</a:t>
            </a:r>
            <a:endParaRPr>
              <a:solidFill>
                <a:schemeClr val="accent4"/>
              </a:solidFill>
            </a:endParaRPr>
          </a:p>
        </p:txBody>
      </p:sp>
      <p:sp>
        <p:nvSpPr>
          <p:cNvPr id="363" name="Google Shape;363;p35"/>
          <p:cNvSpPr txBox="1"/>
          <p:nvPr/>
        </p:nvSpPr>
        <p:spPr>
          <a:xfrm>
            <a:off x="611550" y="1658150"/>
            <a:ext cx="6552600" cy="51948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lang="en-US">
                <a:solidFill>
                  <a:srgbClr val="595959"/>
                </a:solidFill>
              </a:rPr>
              <a:t>Tämä uutuusvoide vähentää ikääntymisen merkkejä, tasoittaa ihon sävyä sekä vähentää ihohuokosten näkyvyyttä ja tarjoaa ylellistä pehmeyttä, ilman ihoärsytystä tai ihoa tukkivia ainesosia. Voiteen tehokkuus perustuu iholle hellävaraiseen retinyylipalmitaattiin sekä niasiiniamidiin, jotka yhdessä parantavat näkyvästi ihon ulkonäköä. Sheavoi tekee voiteesta täyteläisen pehmeän. Tuotteen sisältämät antioksidanttiset kasviuutteet auttavat säilyttämään ihon nuorekkaana ja hyvinvoivana. Tuotteen tuoksu on peräisin ruusugeraniumin eteerisestä öljystä.</a:t>
            </a:r>
            <a:endParaRPr b="0" i="0" sz="2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300"/>
              </a:spcBef>
              <a:spcAft>
                <a:spcPts val="0"/>
              </a:spcAft>
              <a:buClr>
                <a:srgbClr val="0070C0"/>
              </a:buClr>
              <a:buSzPts val="1400"/>
              <a:buFont typeface="Arial"/>
              <a:buNone/>
            </a:pPr>
            <a:r>
              <a:rPr b="1" i="0" lang="en-US" sz="1400" u="none" cap="none" strike="noStrike">
                <a:solidFill>
                  <a:schemeClr val="accent4"/>
                </a:solidFill>
                <a:latin typeface="Arial"/>
                <a:ea typeface="Arial"/>
                <a:cs typeface="Arial"/>
                <a:sym typeface="Arial"/>
              </a:rPr>
              <a:t>Käyttöohje</a:t>
            </a:r>
            <a:r>
              <a:rPr b="1" i="0" lang="en-US" sz="1400" u="none" cap="none" strike="noStrike">
                <a:solidFill>
                  <a:srgbClr val="0070C0"/>
                </a:solidFill>
                <a:latin typeface="Arial"/>
                <a:ea typeface="Arial"/>
                <a:cs typeface="Arial"/>
                <a:sym typeface="Arial"/>
              </a:rPr>
              <a:t>:</a:t>
            </a:r>
            <a:r>
              <a:rPr b="1" i="0" lang="en-US" sz="1400" u="none" cap="none" strike="noStrike">
                <a:solidFill>
                  <a:srgbClr val="595959"/>
                </a:solidFill>
                <a:latin typeface="Arial"/>
                <a:ea typeface="Arial"/>
                <a:cs typeface="Arial"/>
                <a:sym typeface="Arial"/>
              </a:rPr>
              <a:t> Levitä puhtaalle iholle ensin ihosi tarvitsemat V 10 Plus -seerumit</a:t>
            </a:r>
            <a:r>
              <a:rPr b="1" lang="en-US">
                <a:solidFill>
                  <a:srgbClr val="595959"/>
                </a:solidFill>
              </a:rPr>
              <a:t> </a:t>
            </a:r>
            <a:r>
              <a:rPr b="1" i="0" lang="en-US" sz="1400" u="none" cap="none" strike="noStrike">
                <a:solidFill>
                  <a:srgbClr val="595959"/>
                </a:solidFill>
                <a:latin typeface="Arial"/>
                <a:ea typeface="Arial"/>
                <a:cs typeface="Arial"/>
                <a:sym typeface="Arial"/>
              </a:rPr>
              <a:t>ja sen jälkeen  </a:t>
            </a:r>
            <a:r>
              <a:rPr b="1" lang="en-US">
                <a:solidFill>
                  <a:srgbClr val="595959"/>
                </a:solidFill>
              </a:rPr>
              <a:t>Niacinglow-kasvovoide. </a:t>
            </a:r>
            <a:r>
              <a:rPr b="1" i="0" lang="en-US" sz="1400" u="none" cap="none" strike="noStrike">
                <a:solidFill>
                  <a:srgbClr val="595959"/>
                </a:solidFill>
                <a:latin typeface="Arial"/>
                <a:ea typeface="Arial"/>
                <a:cs typeface="Arial"/>
                <a:sym typeface="Arial"/>
              </a:rPr>
              <a:t> </a:t>
            </a:r>
            <a:r>
              <a:rPr b="1" lang="en-US">
                <a:solidFill>
                  <a:srgbClr val="595959"/>
                </a:solidFill>
              </a:rPr>
              <a:t>Tuotetta voidaan käyttää aamuin illoin ja se sopii myös silmänympärysiholle.  </a:t>
            </a:r>
            <a:r>
              <a:rPr b="1" i="0" lang="en-US" sz="1400" u="none" cap="none" strike="noStrike">
                <a:solidFill>
                  <a:srgbClr val="595959"/>
                </a:solidFill>
                <a:latin typeface="Arial"/>
                <a:ea typeface="Arial"/>
                <a:cs typeface="Arial"/>
                <a:sym typeface="Arial"/>
              </a:rPr>
              <a:t>Levitä lopuksi meikki- tai aurinkosuojatuotteesi. Huom. Kesäaikaan </a:t>
            </a:r>
            <a:r>
              <a:rPr b="1" lang="en-US">
                <a:solidFill>
                  <a:srgbClr val="595959"/>
                </a:solidFill>
              </a:rPr>
              <a:t>tuotetta suositellaan  lähinnä yökäyttöön.</a:t>
            </a:r>
            <a:br>
              <a:rPr b="1" i="0" lang="en-US" sz="1400" u="none" cap="none" strike="noStrike">
                <a:solidFill>
                  <a:srgbClr val="595959"/>
                </a:solidFill>
                <a:latin typeface="Arial"/>
                <a:ea typeface="Arial"/>
                <a:cs typeface="Arial"/>
                <a:sym typeface="Arial"/>
              </a:rPr>
            </a:br>
            <a:br>
              <a:rPr b="1" i="0" lang="en-US" sz="1400" u="none" cap="none" strike="noStrike">
                <a:solidFill>
                  <a:srgbClr val="595959"/>
                </a:solidFill>
                <a:latin typeface="Arial"/>
                <a:ea typeface="Arial"/>
                <a:cs typeface="Arial"/>
                <a:sym typeface="Arial"/>
              </a:rPr>
            </a:br>
            <a:r>
              <a:rPr b="1" i="0" lang="en-US" sz="1400" u="none" cap="none" strike="noStrike">
                <a:solidFill>
                  <a:srgbClr val="595959"/>
                </a:solidFill>
                <a:latin typeface="Arial"/>
                <a:ea typeface="Arial"/>
                <a:cs typeface="Arial"/>
                <a:sym typeface="Arial"/>
              </a:rPr>
              <a:t>Pakkauskoko: 50 ml</a:t>
            </a:r>
            <a:endParaRPr/>
          </a:p>
        </p:txBody>
      </p:sp>
      <p:sp>
        <p:nvSpPr>
          <p:cNvPr id="364" name="Google Shape;364;p35"/>
          <p:cNvSpPr txBox="1"/>
          <p:nvPr/>
        </p:nvSpPr>
        <p:spPr>
          <a:xfrm>
            <a:off x="611550" y="812338"/>
            <a:ext cx="7416900" cy="708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060"/>
              </a:buClr>
              <a:buSzPts val="2000"/>
              <a:buFont typeface="Arial"/>
              <a:buNone/>
            </a:pPr>
            <a:r>
              <a:rPr b="1" lang="en-US" sz="2000">
                <a:solidFill>
                  <a:srgbClr val="002060"/>
                </a:solidFill>
              </a:rPr>
              <a:t>Kiinteyttävä ja ihoa uudistava täyteläinen kasvovoide, joka sisältää tehoaineina A-vitamiinia ja niasiiniamidia</a:t>
            </a:r>
            <a:r>
              <a:rPr b="1" i="0" lang="en-US" sz="2000" u="none" cap="none" strike="noStrike">
                <a:solidFill>
                  <a:srgbClr val="002060"/>
                </a:solidFill>
                <a:latin typeface="Arial"/>
                <a:ea typeface="Arial"/>
                <a:cs typeface="Arial"/>
                <a:sym typeface="Arial"/>
              </a:rPr>
              <a:t>.</a:t>
            </a:r>
            <a:endParaRPr/>
          </a:p>
        </p:txBody>
      </p:sp>
      <p:pic>
        <p:nvPicPr>
          <p:cNvPr id="365" name="Google Shape;365;p35"/>
          <p:cNvPicPr preferRelativeResize="0"/>
          <p:nvPr/>
        </p:nvPicPr>
        <p:blipFill>
          <a:blip r:embed="rId3">
            <a:alphaModFix/>
          </a:blip>
          <a:stretch>
            <a:fillRect/>
          </a:stretch>
        </p:blipFill>
        <p:spPr>
          <a:xfrm>
            <a:off x="7164275" y="1934675"/>
            <a:ext cx="1674925" cy="4113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8"/>
          <p:cNvSpPr txBox="1"/>
          <p:nvPr/>
        </p:nvSpPr>
        <p:spPr>
          <a:xfrm>
            <a:off x="611559" y="167471"/>
            <a:ext cx="7992889" cy="510773"/>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31859C"/>
              </a:buClr>
              <a:buSzPts val="3000"/>
              <a:buFont typeface="Arial"/>
              <a:buNone/>
            </a:pPr>
            <a:r>
              <a:rPr b="1" i="0" lang="en-US" sz="3000" u="none" cap="none" strike="noStrike">
                <a:solidFill>
                  <a:srgbClr val="31859C"/>
                </a:solidFill>
                <a:latin typeface="Arial"/>
                <a:ea typeface="Arial"/>
                <a:cs typeface="Arial"/>
                <a:sym typeface="Arial"/>
              </a:rPr>
              <a:t>V 10 ALL IN ONE GEL</a:t>
            </a:r>
            <a:endParaRPr/>
          </a:p>
        </p:txBody>
      </p:sp>
      <p:sp>
        <p:nvSpPr>
          <p:cNvPr id="371" name="Google Shape;371;p38"/>
          <p:cNvSpPr txBox="1"/>
          <p:nvPr/>
        </p:nvSpPr>
        <p:spPr>
          <a:xfrm>
            <a:off x="611550" y="1949399"/>
            <a:ext cx="6642600" cy="38328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Kosteusgeeli on todellinen tehopakkaus: Se kosteuttaa, kirkastaa ja korjaa ihoa sekä ennaltaehkäisee ihon ikääntymistä. Se on myös erinomainen meikinalustuote.</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30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Innovatiivinen neljän hyaluronihapon superyhdistelmä.</a:t>
            </a:r>
            <a:endParaRPr b="0" i="0" sz="2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300"/>
              </a:spcBef>
              <a:spcAft>
                <a:spcPts val="0"/>
              </a:spcAft>
              <a:buClr>
                <a:srgbClr val="595959"/>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300"/>
              </a:spcBef>
              <a:spcAft>
                <a:spcPts val="0"/>
              </a:spcAft>
              <a:buClr>
                <a:srgbClr val="0070C0"/>
              </a:buClr>
              <a:buSzPts val="1400"/>
              <a:buFont typeface="Arial"/>
              <a:buNone/>
            </a:pPr>
            <a:r>
              <a:rPr b="1" i="0" lang="en-US" sz="1400" u="none" cap="none" strike="noStrike">
                <a:solidFill>
                  <a:srgbClr val="0070C0"/>
                </a:solidFill>
                <a:latin typeface="Arial"/>
                <a:ea typeface="Arial"/>
                <a:cs typeface="Arial"/>
                <a:sym typeface="Arial"/>
              </a:rPr>
              <a:t>Käyttöohje: </a:t>
            </a:r>
            <a:r>
              <a:rPr b="1" i="0" lang="en-US" sz="1400" u="none" cap="none" strike="noStrike">
                <a:solidFill>
                  <a:srgbClr val="595959"/>
                </a:solidFill>
                <a:latin typeface="Arial"/>
                <a:ea typeface="Arial"/>
                <a:cs typeface="Arial"/>
                <a:sym typeface="Arial"/>
              </a:rPr>
              <a:t>Levitä puhtaalle iholle ensin ihosi tarvitsemat V 10 Plus -seerumit ja sen jälkeen All-in-One-kosteusgeeliä. Anna imeytyä ja vaikuttaa iholla hetki. Levitä lopuksi meikkituotteesi. Sopii myös silmänympärysiholle. </a:t>
            </a:r>
            <a:br>
              <a:rPr b="1" i="0" lang="en-US" sz="1400" u="none" cap="none" strike="noStrike">
                <a:solidFill>
                  <a:srgbClr val="595959"/>
                </a:solidFill>
                <a:latin typeface="Arial"/>
                <a:ea typeface="Arial"/>
                <a:cs typeface="Arial"/>
                <a:sym typeface="Arial"/>
              </a:rPr>
            </a:br>
            <a:r>
              <a:rPr b="1" i="0" lang="en-US" sz="1400" u="none" cap="none" strike="noStrike">
                <a:solidFill>
                  <a:srgbClr val="595959"/>
                </a:solidFill>
                <a:latin typeface="Arial"/>
                <a:ea typeface="Arial"/>
                <a:cs typeface="Arial"/>
                <a:sym typeface="Arial"/>
              </a:rPr>
              <a:t>Pakkauskoko: 50 ml</a:t>
            </a:r>
            <a:endParaRPr b="0" i="0" sz="2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300"/>
              </a:spcBef>
              <a:spcAft>
                <a:spcPts val="0"/>
              </a:spcAft>
              <a:buClr>
                <a:srgbClr val="0070C0"/>
              </a:buClr>
              <a:buSzPts val="1400"/>
              <a:buFont typeface="Arial"/>
              <a:buNone/>
            </a:pPr>
            <a:r>
              <a:rPr b="1" i="1" lang="en-US" sz="1400" u="none" cap="none" strike="noStrike">
                <a:solidFill>
                  <a:srgbClr val="0070C0"/>
                </a:solidFill>
                <a:latin typeface="Arial"/>
                <a:ea typeface="Arial"/>
                <a:cs typeface="Arial"/>
                <a:sym typeface="Arial"/>
              </a:rPr>
              <a:t>Kouluttajan vinkki: </a:t>
            </a:r>
            <a:r>
              <a:rPr b="1" i="1" lang="en-US" sz="1400" u="none" cap="none" strike="noStrike">
                <a:solidFill>
                  <a:srgbClr val="595959"/>
                </a:solidFill>
                <a:latin typeface="Arial"/>
                <a:ea typeface="Arial"/>
                <a:cs typeface="Arial"/>
                <a:sym typeface="Arial"/>
              </a:rPr>
              <a:t>Talvisaikaan geelin päälle voi tarvittaessa levittää hoitavan ja täyteläisemmän V10 Plus LX -voiteen.</a:t>
            </a:r>
            <a:endParaRPr/>
          </a:p>
        </p:txBody>
      </p:sp>
      <p:sp>
        <p:nvSpPr>
          <p:cNvPr id="372" name="Google Shape;372;p38"/>
          <p:cNvSpPr txBox="1"/>
          <p:nvPr/>
        </p:nvSpPr>
        <p:spPr>
          <a:xfrm>
            <a:off x="611558" y="669503"/>
            <a:ext cx="7416828" cy="667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95959"/>
              </a:buClr>
              <a:buSzPts val="2000"/>
              <a:buFont typeface="Arial"/>
              <a:buNone/>
            </a:pPr>
            <a:r>
              <a:rPr b="1" i="0" lang="en-US" sz="2000" u="none" cap="none" strike="noStrike">
                <a:solidFill>
                  <a:srgbClr val="595959"/>
                </a:solidFill>
                <a:latin typeface="Arial"/>
                <a:ea typeface="Arial"/>
                <a:cs typeface="Arial"/>
                <a:sym typeface="Arial"/>
              </a:rPr>
              <a:t>Kaikille ihotyypeille sopiva kosteusgeeli, kaikenikäisille alkaen 13-vuotiaista.</a:t>
            </a:r>
            <a:endParaRPr/>
          </a:p>
        </p:txBody>
      </p:sp>
      <p:pic>
        <p:nvPicPr>
          <p:cNvPr id="373" name="Google Shape;373;p38"/>
          <p:cNvPicPr preferRelativeResize="0"/>
          <p:nvPr/>
        </p:nvPicPr>
        <p:blipFill>
          <a:blip r:embed="rId3">
            <a:alphaModFix/>
          </a:blip>
          <a:stretch>
            <a:fillRect/>
          </a:stretch>
        </p:blipFill>
        <p:spPr>
          <a:xfrm>
            <a:off x="7254112" y="3267725"/>
            <a:ext cx="1843189" cy="30152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9"/>
          <p:cNvSpPr txBox="1"/>
          <p:nvPr/>
        </p:nvSpPr>
        <p:spPr>
          <a:xfrm>
            <a:off x="611559" y="281484"/>
            <a:ext cx="7992889" cy="9425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31859C"/>
              </a:buClr>
              <a:buSzPts val="3000"/>
              <a:buFont typeface="Arial"/>
              <a:buNone/>
            </a:pPr>
            <a:r>
              <a:rPr b="1" i="0" lang="en-US" sz="3000" u="none" cap="none" strike="noStrike">
                <a:solidFill>
                  <a:srgbClr val="31859C"/>
                </a:solidFill>
                <a:latin typeface="Arial"/>
                <a:ea typeface="Arial"/>
                <a:cs typeface="Arial"/>
                <a:sym typeface="Arial"/>
              </a:rPr>
              <a:t>ALL IN ONE GEL -geelin kosteuttavan tehoaineyhdistelmän muodostavat:</a:t>
            </a:r>
            <a:endParaRPr/>
          </a:p>
        </p:txBody>
      </p:sp>
      <p:sp>
        <p:nvSpPr>
          <p:cNvPr id="379" name="Google Shape;379;p39"/>
          <p:cNvSpPr txBox="1"/>
          <p:nvPr/>
        </p:nvSpPr>
        <p:spPr>
          <a:xfrm>
            <a:off x="657277" y="1692687"/>
            <a:ext cx="6495100" cy="394642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Natriumhyaluronaatti (Sodium Hyaluronate)</a:t>
            </a:r>
            <a:br>
              <a:rPr b="1" i="0" lang="en-US" sz="1400" u="none" cap="none" strike="noStrike">
                <a:solidFill>
                  <a:srgbClr val="595959"/>
                </a:solidFill>
                <a:latin typeface="Arial"/>
                <a:ea typeface="Arial"/>
                <a:cs typeface="Arial"/>
                <a:sym typeface="Arial"/>
              </a:rPr>
            </a:br>
            <a:r>
              <a:rPr b="1" i="0" lang="en-US" sz="1400" u="none" cap="none" strike="noStrike">
                <a:solidFill>
                  <a:srgbClr val="595959"/>
                </a:solidFill>
                <a:latin typeface="Arial"/>
                <a:ea typeface="Arial"/>
                <a:cs typeface="Arial"/>
                <a:sym typeface="Arial"/>
              </a:rPr>
              <a:t>Ihon perusrakennusaine, säilyttää kosteuden iholla.</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Hydrolysoitu natriumhyaluronaatti (Hydrolyzed Sodium Hyaluronate​)</a:t>
            </a:r>
            <a:br>
              <a:rPr b="1" i="0" lang="en-US" sz="1400" u="none" cap="none" strike="noStrike">
                <a:solidFill>
                  <a:srgbClr val="595959"/>
                </a:solidFill>
                <a:latin typeface="Arial"/>
                <a:ea typeface="Arial"/>
                <a:cs typeface="Arial"/>
                <a:sym typeface="Arial"/>
              </a:rPr>
            </a:br>
            <a:r>
              <a:rPr b="1" i="0" lang="en-US" sz="1400" u="none" cap="none" strike="noStrike">
                <a:solidFill>
                  <a:srgbClr val="595959"/>
                </a:solidFill>
                <a:latin typeface="Arial"/>
                <a:ea typeface="Arial"/>
                <a:cs typeface="Arial"/>
                <a:sym typeface="Arial"/>
              </a:rPr>
              <a:t>imeytyy tehokkaasti ja pysyy ihossa pitkään sitoen itseensä kosteutta, jolloin se kosteuttaa ihoa pitkäkestoisesti.</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Hydrolysoitu kollageeni (Hydrolyzed Collagen)​</a:t>
            </a:r>
            <a:br>
              <a:rPr b="1" i="0" lang="en-US" sz="1400" u="none" cap="none" strike="noStrike">
                <a:solidFill>
                  <a:srgbClr val="595959"/>
                </a:solidFill>
                <a:latin typeface="Arial"/>
                <a:ea typeface="Arial"/>
                <a:cs typeface="Arial"/>
                <a:sym typeface="Arial"/>
              </a:rPr>
            </a:br>
            <a:r>
              <a:rPr b="1" i="0" lang="en-US" sz="1400" u="none" cap="none" strike="noStrike">
                <a:solidFill>
                  <a:srgbClr val="595959"/>
                </a:solidFill>
                <a:latin typeface="Arial"/>
                <a:ea typeface="Arial"/>
                <a:cs typeface="Arial"/>
                <a:sym typeface="Arial"/>
              </a:rPr>
              <a:t>uudistaa ihon rakennetta ja ehkäisee hyaluronihappomolekyylien hajoamista.</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Sveitsiläinen Malus Domestica -omena on luonnonihme: se ei nahistu, joten sitä ei tarvitse käsitellä säilöntäaineilla. Omenan kantasolun salaisuus on hyödynnetty suojaamaan ihon kantasoluja, jotta ne jakautuisivat pidempään, kuten nuoren ihon solut. Omenan kantasolu-uute parantaa ihon uusiutumiskykyä, viivyttää ikääntymisen merkkien syntymistä ja silottaa ihoa.</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Passionhedelmäuutteella (Passiflora Edulis Fruit Extract) on sekä antioksidanttinen että anti-inflammatorinen vaikutus. Se myös ravitsee ja silottaa ihoa sisältämiensä mineraalien ansiosta.</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Energisoiva junossitruunauute (Citrus Junos Fruit Extract) kosteuttaa, virkistää ja kirkastaa ihoa.</a:t>
            </a:r>
            <a:endParaRPr/>
          </a:p>
        </p:txBody>
      </p:sp>
      <p:pic>
        <p:nvPicPr>
          <p:cNvPr id="380" name="Google Shape;380;p39"/>
          <p:cNvPicPr preferRelativeResize="0"/>
          <p:nvPr/>
        </p:nvPicPr>
        <p:blipFill>
          <a:blip r:embed="rId3">
            <a:alphaModFix/>
          </a:blip>
          <a:stretch>
            <a:fillRect/>
          </a:stretch>
        </p:blipFill>
        <p:spPr>
          <a:xfrm>
            <a:off x="7026300" y="2464875"/>
            <a:ext cx="2007375" cy="32839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5"/>
          <p:cNvSpPr txBox="1"/>
          <p:nvPr/>
        </p:nvSpPr>
        <p:spPr>
          <a:xfrm>
            <a:off x="611558" y="260643"/>
            <a:ext cx="7242900" cy="646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V 10 Plus </a:t>
            </a:r>
            <a:r>
              <a:rPr b="1" lang="en-US" sz="3600">
                <a:solidFill>
                  <a:srgbClr val="FFFFFF"/>
                </a:solidFill>
              </a:rPr>
              <a:t>Clean Spot Solution</a:t>
            </a:r>
            <a:endParaRPr/>
          </a:p>
        </p:txBody>
      </p:sp>
      <p:sp>
        <p:nvSpPr>
          <p:cNvPr id="386" name="Google Shape;386;p45"/>
          <p:cNvSpPr txBox="1"/>
          <p:nvPr/>
        </p:nvSpPr>
        <p:spPr>
          <a:xfrm>
            <a:off x="611556" y="1640963"/>
            <a:ext cx="4394100" cy="25704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150000"/>
              </a:lnSpc>
              <a:spcBef>
                <a:spcPts val="0"/>
              </a:spcBef>
              <a:spcAft>
                <a:spcPts val="0"/>
              </a:spcAft>
              <a:buClr>
                <a:srgbClr val="535353"/>
              </a:buClr>
              <a:buSzPts val="1400"/>
              <a:buFont typeface="Arial"/>
              <a:buChar char="•"/>
            </a:pPr>
            <a:r>
              <a:rPr b="1" lang="en-US">
                <a:solidFill>
                  <a:srgbClr val="535353"/>
                </a:solidFill>
              </a:rPr>
              <a:t>Suihkutettava liuos finnien ja aknen hoitoon ja ennaltaehkäisyyn. </a:t>
            </a:r>
            <a:r>
              <a:rPr b="1" i="0" lang="en-US" sz="1400" u="none" cap="none" strike="noStrike">
                <a:solidFill>
                  <a:srgbClr val="535353"/>
                </a:solidFill>
                <a:latin typeface="Arial"/>
                <a:ea typeface="Arial"/>
                <a:cs typeface="Arial"/>
                <a:sym typeface="Arial"/>
              </a:rPr>
              <a:t> </a:t>
            </a:r>
            <a:endParaRPr b="0" i="0" sz="1800" u="none" cap="none" strike="noStrike">
              <a:solidFill>
                <a:srgbClr val="000000"/>
              </a:solidFill>
              <a:latin typeface="Trebuchet MS"/>
              <a:ea typeface="Trebuchet MS"/>
              <a:cs typeface="Trebuchet MS"/>
              <a:sym typeface="Trebuchet MS"/>
            </a:endParaRPr>
          </a:p>
          <a:p>
            <a:pPr indent="-342900" lvl="0" marL="342900" marR="0" rtl="0" algn="l">
              <a:lnSpc>
                <a:spcPct val="150000"/>
              </a:lnSpc>
              <a:spcBef>
                <a:spcPts val="0"/>
              </a:spcBef>
              <a:spcAft>
                <a:spcPts val="0"/>
              </a:spcAft>
              <a:buClr>
                <a:srgbClr val="535353"/>
              </a:buClr>
              <a:buSzPts val="1400"/>
              <a:buChar char="•"/>
            </a:pPr>
            <a:r>
              <a:rPr b="1" lang="en-US">
                <a:solidFill>
                  <a:srgbClr val="535353"/>
                </a:solidFill>
              </a:rPr>
              <a:t>Kuorii ihoa, rauhoittaa epäpuhtauksia ja toimii antiseptisenä tuotteena.</a:t>
            </a:r>
            <a:endParaRPr b="1" i="0" u="none" cap="none" strike="noStrike">
              <a:solidFill>
                <a:srgbClr val="535353"/>
              </a:solidFill>
            </a:endParaRPr>
          </a:p>
          <a:p>
            <a:pPr indent="-342900" lvl="0" marL="342900" marR="0" rtl="0" algn="l">
              <a:lnSpc>
                <a:spcPct val="150000"/>
              </a:lnSpc>
              <a:spcBef>
                <a:spcPts val="0"/>
              </a:spcBef>
              <a:spcAft>
                <a:spcPts val="0"/>
              </a:spcAft>
              <a:buClr>
                <a:srgbClr val="535353"/>
              </a:buClr>
              <a:buSzPts val="1400"/>
              <a:buFont typeface="Arial"/>
              <a:buChar char="•"/>
            </a:pPr>
            <a:r>
              <a:rPr b="1" lang="en-US">
                <a:solidFill>
                  <a:srgbClr val="535353"/>
                </a:solidFill>
              </a:rPr>
              <a:t>Vaikuttavina raaka-aineina tuotteessa toimivat salisyylihappo, glukonobakteeri sekä kasviuutteet.</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0"/>
              </a:spcBef>
              <a:spcAft>
                <a:spcPts val="0"/>
              </a:spcAft>
              <a:buClr>
                <a:srgbClr val="535353"/>
              </a:buClr>
              <a:buSzPts val="1400"/>
              <a:buFont typeface="Arial"/>
              <a:buChar char="•"/>
            </a:pPr>
            <a:r>
              <a:rPr b="1" i="0" lang="en-US" sz="1400" u="none" cap="none" strike="noStrike">
                <a:solidFill>
                  <a:srgbClr val="535353"/>
                </a:solidFill>
                <a:latin typeface="Arial"/>
                <a:ea typeface="Arial"/>
                <a:cs typeface="Arial"/>
                <a:sym typeface="Arial"/>
              </a:rPr>
              <a:t>Pakkauskoko: 30 ml purkki.</a:t>
            </a:r>
            <a:endParaRPr/>
          </a:p>
        </p:txBody>
      </p:sp>
      <p:sp>
        <p:nvSpPr>
          <p:cNvPr id="387" name="Google Shape;387;p45"/>
          <p:cNvSpPr txBox="1"/>
          <p:nvPr/>
        </p:nvSpPr>
        <p:spPr>
          <a:xfrm>
            <a:off x="611557" y="4382837"/>
            <a:ext cx="4680600" cy="19239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70C0"/>
              </a:buClr>
              <a:buSzPts val="1400"/>
              <a:buFont typeface="Arial"/>
              <a:buNone/>
            </a:pPr>
            <a:r>
              <a:rPr b="1" i="0" lang="en-US" sz="1400" u="none" cap="none" strike="noStrike">
                <a:solidFill>
                  <a:srgbClr val="0070C0"/>
                </a:solidFill>
                <a:latin typeface="Arial"/>
                <a:ea typeface="Arial"/>
                <a:cs typeface="Arial"/>
                <a:sym typeface="Arial"/>
              </a:rPr>
              <a:t>Käyttöohje:</a:t>
            </a:r>
            <a:endParaRPr b="0" i="0" sz="1800" u="none" cap="none" strike="noStrike">
              <a:solidFill>
                <a:srgbClr val="000000"/>
              </a:solidFill>
              <a:latin typeface="Trebuchet MS"/>
              <a:ea typeface="Trebuchet MS"/>
              <a:cs typeface="Trebuchet MS"/>
              <a:sym typeface="Trebuchet MS"/>
            </a:endParaRPr>
          </a:p>
          <a:p>
            <a:pPr indent="0" lvl="0" marL="0" marR="0" rtl="0" algn="l">
              <a:lnSpc>
                <a:spcPct val="150000"/>
              </a:lnSpc>
              <a:spcBef>
                <a:spcPts val="0"/>
              </a:spcBef>
              <a:spcAft>
                <a:spcPts val="0"/>
              </a:spcAft>
              <a:buClr>
                <a:srgbClr val="535353"/>
              </a:buClr>
              <a:buSzPts val="1400"/>
              <a:buFont typeface="Arial"/>
              <a:buNone/>
            </a:pPr>
            <a:r>
              <a:rPr b="1" lang="en-US">
                <a:solidFill>
                  <a:srgbClr val="535353"/>
                </a:solidFill>
              </a:rPr>
              <a:t>Suihkuta tuotetta kasvojen puhdistuksen jälkeen paikallisesti epäpuhtauksille. Sopii yksittäisten finnien hoitoon kasvoille sekä esimerkiksi selkäaknen hoitoon. </a:t>
            </a:r>
            <a:br>
              <a:rPr b="1" i="0" lang="en-US" sz="1400" u="none" cap="none" strike="noStrike">
                <a:solidFill>
                  <a:srgbClr val="535353"/>
                </a:solidFill>
                <a:latin typeface="Arial"/>
                <a:ea typeface="Arial"/>
                <a:cs typeface="Arial"/>
                <a:sym typeface="Arial"/>
              </a:rPr>
            </a:br>
            <a:endParaRPr/>
          </a:p>
        </p:txBody>
      </p:sp>
      <p:pic>
        <p:nvPicPr>
          <p:cNvPr id="388" name="Google Shape;388;p45"/>
          <p:cNvPicPr preferRelativeResize="0"/>
          <p:nvPr/>
        </p:nvPicPr>
        <p:blipFill>
          <a:blip r:embed="rId3">
            <a:alphaModFix/>
          </a:blip>
          <a:stretch>
            <a:fillRect/>
          </a:stretch>
        </p:blipFill>
        <p:spPr>
          <a:xfrm>
            <a:off x="7015200" y="1991500"/>
            <a:ext cx="1320450" cy="37895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image14.png" id="393" name="Google Shape;393;p47"/>
          <p:cNvPicPr preferRelativeResize="0"/>
          <p:nvPr/>
        </p:nvPicPr>
        <p:blipFill rotWithShape="1">
          <a:blip r:embed="rId3">
            <a:alphaModFix/>
          </a:blip>
          <a:srcRect b="0" l="0" r="6184" t="0"/>
          <a:stretch/>
        </p:blipFill>
        <p:spPr>
          <a:xfrm>
            <a:off x="4721707" y="1869619"/>
            <a:ext cx="4380732" cy="4085903"/>
          </a:xfrm>
          <a:prstGeom prst="rect">
            <a:avLst/>
          </a:prstGeom>
          <a:noFill/>
          <a:ln>
            <a:noFill/>
          </a:ln>
        </p:spPr>
      </p:pic>
      <p:sp>
        <p:nvSpPr>
          <p:cNvPr id="394" name="Google Shape;394;p47"/>
          <p:cNvSpPr txBox="1"/>
          <p:nvPr/>
        </p:nvSpPr>
        <p:spPr>
          <a:xfrm>
            <a:off x="257908" y="318799"/>
            <a:ext cx="8886092" cy="48620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2800"/>
              <a:buFont typeface="Arial"/>
              <a:buNone/>
            </a:pPr>
            <a:r>
              <a:rPr b="1" i="0" lang="en-US" sz="2800" u="none" cap="none" strike="noStrike">
                <a:solidFill>
                  <a:srgbClr val="FFFFFF"/>
                </a:solidFill>
                <a:latin typeface="Arial"/>
                <a:ea typeface="Arial"/>
                <a:cs typeface="Arial"/>
                <a:sym typeface="Arial"/>
              </a:rPr>
              <a:t>V 10 Plus LX Advanced EyeTreatment Cream</a:t>
            </a:r>
            <a:endParaRPr/>
          </a:p>
        </p:txBody>
      </p:sp>
      <p:sp>
        <p:nvSpPr>
          <p:cNvPr id="395" name="Google Shape;395;p47"/>
          <p:cNvSpPr txBox="1"/>
          <p:nvPr/>
        </p:nvSpPr>
        <p:spPr>
          <a:xfrm>
            <a:off x="405874" y="914611"/>
            <a:ext cx="6650633" cy="35065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535353"/>
              </a:buClr>
              <a:buSzPts val="1800"/>
              <a:buFont typeface="Arial"/>
              <a:buNone/>
            </a:pPr>
            <a:r>
              <a:rPr b="1" i="0" lang="en-US" sz="1800" u="none" cap="none" strike="noStrike">
                <a:solidFill>
                  <a:srgbClr val="535353"/>
                </a:solidFill>
                <a:latin typeface="Arial"/>
                <a:ea typeface="Arial"/>
                <a:cs typeface="Arial"/>
                <a:sym typeface="Arial"/>
              </a:rPr>
              <a:t>Heleyttävää ja nuorentavaa hoitoa silmänympärysiholle.</a:t>
            </a:r>
            <a:endParaRPr/>
          </a:p>
        </p:txBody>
      </p:sp>
      <p:sp>
        <p:nvSpPr>
          <p:cNvPr id="396" name="Google Shape;396;p47"/>
          <p:cNvSpPr txBox="1"/>
          <p:nvPr/>
        </p:nvSpPr>
        <p:spPr>
          <a:xfrm>
            <a:off x="405871" y="1827637"/>
            <a:ext cx="5065149" cy="210017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LX ADVANCED EYE TREATMENT CREAM -silmänympärysvoide tarjoaa tehokasta apua moniin silmänympärysiholle tyypillisiin ongelmiin, kuten turvotukseen ja tummuuteen sekä juonteisiin.</a:t>
            </a:r>
            <a:endParaRPr b="0" i="0" sz="1800" u="none" cap="none" strike="noStrike">
              <a:solidFill>
                <a:srgbClr val="000000"/>
              </a:solidFill>
              <a:latin typeface="Trebuchet MS"/>
              <a:ea typeface="Trebuchet MS"/>
              <a:cs typeface="Trebuchet MS"/>
              <a:sym typeface="Trebuchet MS"/>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Voide ei sisällä hajusteita, parabeeneja eikä  väriaineita, joten se sopii herkällekin iholle. </a:t>
            </a:r>
            <a:endParaRPr b="0" i="0" sz="2000" u="none" cap="none" strike="noStrike">
              <a:solidFill>
                <a:srgbClr val="535353"/>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Myös miehille. </a:t>
            </a:r>
            <a:endParaRPr/>
          </a:p>
        </p:txBody>
      </p:sp>
      <p:sp>
        <p:nvSpPr>
          <p:cNvPr id="397" name="Google Shape;397;p47"/>
          <p:cNvSpPr txBox="1"/>
          <p:nvPr/>
        </p:nvSpPr>
        <p:spPr>
          <a:xfrm>
            <a:off x="646643" y="4251433"/>
            <a:ext cx="5328603" cy="892603"/>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70C0"/>
              </a:buClr>
              <a:buSzPts val="1400"/>
              <a:buFont typeface="Arial"/>
              <a:buNone/>
            </a:pPr>
            <a:r>
              <a:rPr b="1" i="0" lang="en-US" sz="1400" u="none" cap="none" strike="noStrike">
                <a:solidFill>
                  <a:srgbClr val="0070C0"/>
                </a:solidFill>
                <a:latin typeface="Arial"/>
                <a:ea typeface="Arial"/>
                <a:cs typeface="Arial"/>
                <a:sym typeface="Arial"/>
              </a:rPr>
              <a:t>Käyttöohje:</a:t>
            </a:r>
            <a:endParaRPr b="0" i="0" sz="1800" u="none" cap="none" strike="noStrike">
              <a:solidFill>
                <a:srgbClr val="000000"/>
              </a:solidFill>
              <a:latin typeface="Trebuchet MS"/>
              <a:ea typeface="Trebuchet MS"/>
              <a:cs typeface="Trebuchet MS"/>
              <a:sym typeface="Trebuchet MS"/>
            </a:endParaRPr>
          </a:p>
          <a:p>
            <a:pPr indent="0" lvl="0" marL="0" marR="0" rtl="0" algn="l">
              <a:lnSpc>
                <a:spcPct val="150000"/>
              </a:lnSpc>
              <a:spcBef>
                <a:spcPts val="0"/>
              </a:spcBef>
              <a:spcAft>
                <a:spcPts val="0"/>
              </a:spcAft>
              <a:buClr>
                <a:srgbClr val="535353"/>
              </a:buClr>
              <a:buSzPts val="1400"/>
              <a:buFont typeface="Arial"/>
              <a:buNone/>
            </a:pPr>
            <a:r>
              <a:rPr b="1" i="0" lang="en-US" sz="1400" u="none" cap="none" strike="noStrike">
                <a:solidFill>
                  <a:srgbClr val="535353"/>
                </a:solidFill>
                <a:latin typeface="Arial"/>
                <a:ea typeface="Arial"/>
                <a:cs typeface="Arial"/>
                <a:sym typeface="Arial"/>
              </a:rPr>
              <a:t>Levitä pieni määrä voidetta kevyesti taputellen puhtaalle silmänympärysiholle aamuin illoin.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nvSpPr>
        <p:spPr>
          <a:xfrm>
            <a:off x="611559" y="341884"/>
            <a:ext cx="7992889"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Soothing Cleansing Milk</a:t>
            </a:r>
            <a:endParaRPr/>
          </a:p>
        </p:txBody>
      </p:sp>
      <p:sp>
        <p:nvSpPr>
          <p:cNvPr id="112" name="Google Shape;112;p4"/>
          <p:cNvSpPr txBox="1"/>
          <p:nvPr/>
        </p:nvSpPr>
        <p:spPr>
          <a:xfrm>
            <a:off x="611559" y="830377"/>
            <a:ext cx="7416825" cy="35065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Rauhoittava puhdistusmaito</a:t>
            </a:r>
            <a:endParaRPr/>
          </a:p>
        </p:txBody>
      </p:sp>
      <p:sp>
        <p:nvSpPr>
          <p:cNvPr id="113" name="Google Shape;113;p4"/>
          <p:cNvSpPr txBox="1"/>
          <p:nvPr/>
        </p:nvSpPr>
        <p:spPr>
          <a:xfrm>
            <a:off x="611556" y="1739556"/>
            <a:ext cx="5760651" cy="2692320"/>
          </a:xfrm>
          <a:prstGeom prst="rect">
            <a:avLst/>
          </a:prstGeom>
          <a:noFill/>
          <a:ln>
            <a:noFill/>
          </a:ln>
        </p:spPr>
        <p:txBody>
          <a:bodyPr anchorCtr="0" anchor="t" bIns="45700" lIns="45700" spcFirstLastPara="1" rIns="45700" wrap="square" tIns="45700">
            <a:spAutoFit/>
          </a:bodyPr>
          <a:lstStyle/>
          <a:p>
            <a:pPr indent="-285750" lvl="0" marL="285750" marR="0" rtl="0" algn="l">
              <a:lnSpc>
                <a:spcPct val="2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Puhdistaa ihohuokoset syvältä, ilman että ihon kosteustasapaino häiriintyy.</a:t>
            </a:r>
            <a:endParaRPr b="0" i="0" sz="1800" u="none" cap="none" strike="noStrike">
              <a:solidFill>
                <a:srgbClr val="000000"/>
              </a:solidFill>
              <a:latin typeface="Trebuchet MS"/>
              <a:ea typeface="Trebuchet MS"/>
              <a:cs typeface="Trebuchet MS"/>
              <a:sym typeface="Trebuchet MS"/>
            </a:endParaRPr>
          </a:p>
          <a:p>
            <a:pPr indent="-285750" lvl="0" marL="285750" marR="0" rtl="0" algn="l">
              <a:lnSpc>
                <a:spcPct val="2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Poistaa myös vedenkestävän silmämeikin ärsyttämättä silmiä.</a:t>
            </a:r>
            <a:endParaRPr b="0" i="0" sz="1800" u="none" cap="none" strike="noStrike">
              <a:solidFill>
                <a:srgbClr val="000000"/>
              </a:solidFill>
              <a:latin typeface="Trebuchet MS"/>
              <a:ea typeface="Trebuchet MS"/>
              <a:cs typeface="Trebuchet MS"/>
              <a:sym typeface="Trebuchet MS"/>
            </a:endParaRPr>
          </a:p>
          <a:p>
            <a:pPr indent="-285750" lvl="0" marL="285750" marR="0" rtl="0" algn="l">
              <a:lnSpc>
                <a:spcPct val="2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Hoitavat kasviöljyt ja tehoaineet: oliiviöljy, maissiöljy, artisokan lehtiuute ja retinolipalmitaatti (A-vitamiini).</a:t>
            </a:r>
            <a:endParaRPr b="0" i="0" sz="1800" u="none" cap="none" strike="noStrike">
              <a:solidFill>
                <a:srgbClr val="000000"/>
              </a:solidFill>
              <a:latin typeface="Trebuchet MS"/>
              <a:ea typeface="Trebuchet MS"/>
              <a:cs typeface="Trebuchet MS"/>
              <a:sym typeface="Trebuchet MS"/>
            </a:endParaRPr>
          </a:p>
          <a:p>
            <a:pPr indent="-285750" lvl="0" marL="285750" marR="0" rtl="0" algn="l">
              <a:lnSpc>
                <a:spcPct val="2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Ihana, luonnosta peräisin oleva sitruunaruohon tuoksu viimeistelee ihonhoitorituaalin aromaterapeuttisella otteella.</a:t>
            </a:r>
            <a:endParaRPr/>
          </a:p>
        </p:txBody>
      </p:sp>
      <p:sp>
        <p:nvSpPr>
          <p:cNvPr id="114" name="Google Shape;114;p4"/>
          <p:cNvSpPr txBox="1"/>
          <p:nvPr/>
        </p:nvSpPr>
        <p:spPr>
          <a:xfrm>
            <a:off x="321765" y="5318774"/>
            <a:ext cx="6340232" cy="49202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70C0"/>
              </a:buClr>
              <a:buSzPts val="1400"/>
              <a:buFont typeface="Arial"/>
              <a:buNone/>
            </a:pPr>
            <a:r>
              <a:rPr b="1" i="0" lang="en-US" sz="1400" u="none" cap="none" strike="noStrike">
                <a:solidFill>
                  <a:srgbClr val="0070C0"/>
                </a:solidFill>
                <a:latin typeface="Arial"/>
                <a:ea typeface="Arial"/>
                <a:cs typeface="Arial"/>
                <a:sym typeface="Arial"/>
              </a:rPr>
              <a:t>Käyttöohje: </a:t>
            </a:r>
            <a:r>
              <a:rPr b="1" i="0" lang="en-US" sz="1400" u="none" cap="none" strike="noStrike">
                <a:solidFill>
                  <a:srgbClr val="535353"/>
                </a:solidFill>
                <a:latin typeface="Arial"/>
                <a:ea typeface="Arial"/>
                <a:cs typeface="Arial"/>
                <a:sym typeface="Arial"/>
              </a:rPr>
              <a:t>Levitä puhdistusmaito kasvoille ja hiero kauttaaltaan. Huuhtele lopuksi lämpimällä vedellä, voit käyttää aamuin illoin!</a:t>
            </a:r>
            <a:endParaRPr/>
          </a:p>
        </p:txBody>
      </p:sp>
      <p:pic>
        <p:nvPicPr>
          <p:cNvPr descr="Picture 6" id="115" name="Google Shape;115;p4"/>
          <p:cNvPicPr preferRelativeResize="0"/>
          <p:nvPr/>
        </p:nvPicPr>
        <p:blipFill rotWithShape="1">
          <a:blip r:embed="rId3">
            <a:alphaModFix/>
          </a:blip>
          <a:srcRect b="0" l="0" r="0" t="0"/>
          <a:stretch/>
        </p:blipFill>
        <p:spPr>
          <a:xfrm>
            <a:off x="7049274" y="1630920"/>
            <a:ext cx="1653216" cy="423815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8"/>
          <p:cNvSpPr txBox="1"/>
          <p:nvPr/>
        </p:nvSpPr>
        <p:spPr>
          <a:xfrm>
            <a:off x="683565" y="495995"/>
            <a:ext cx="4968558" cy="510772"/>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Tehoaineet</a:t>
            </a:r>
            <a:endParaRPr/>
          </a:p>
        </p:txBody>
      </p:sp>
      <p:pic>
        <p:nvPicPr>
          <p:cNvPr descr="image42.jpeg" id="403" name="Google Shape;403;p48"/>
          <p:cNvPicPr preferRelativeResize="0"/>
          <p:nvPr/>
        </p:nvPicPr>
        <p:blipFill rotWithShape="1">
          <a:blip r:embed="rId3">
            <a:alphaModFix/>
          </a:blip>
          <a:srcRect b="0" l="0" r="0" t="0"/>
          <a:stretch/>
        </p:blipFill>
        <p:spPr>
          <a:xfrm rot="535212">
            <a:off x="2466019" y="3716578"/>
            <a:ext cx="6372200" cy="2065440"/>
          </a:xfrm>
          <a:prstGeom prst="rect">
            <a:avLst/>
          </a:prstGeom>
          <a:noFill/>
          <a:ln>
            <a:noFill/>
          </a:ln>
        </p:spPr>
      </p:pic>
      <p:sp>
        <p:nvSpPr>
          <p:cNvPr id="404" name="Google Shape;404;p48"/>
          <p:cNvSpPr txBox="1"/>
          <p:nvPr/>
        </p:nvSpPr>
        <p:spPr>
          <a:xfrm>
            <a:off x="583097" y="1927852"/>
            <a:ext cx="7242517" cy="1798278"/>
          </a:xfrm>
          <a:prstGeom prst="rect">
            <a:avLst/>
          </a:prstGeom>
          <a:noFill/>
          <a:ln>
            <a:noFill/>
          </a:ln>
        </p:spPr>
        <p:txBody>
          <a:bodyPr anchorCtr="0" anchor="t" bIns="45700" lIns="45700" spcFirstLastPara="1" rIns="45700" wrap="square" tIns="45700">
            <a:spAutoFit/>
          </a:bodyPr>
          <a:lstStyle/>
          <a:p>
            <a:pPr indent="-285750" lvl="0" marL="285750" marR="0" rtl="0" algn="l">
              <a:lnSpc>
                <a:spcPct val="150000"/>
              </a:lnSpc>
              <a:spcBef>
                <a:spcPts val="0"/>
              </a:spcBef>
              <a:spcAft>
                <a:spcPts val="0"/>
              </a:spcAft>
              <a:buClr>
                <a:srgbClr val="535353"/>
              </a:buClr>
              <a:buSzPts val="1400"/>
              <a:buFont typeface="Arial"/>
              <a:buChar char="•"/>
            </a:pPr>
            <a:r>
              <a:rPr b="1" i="0" lang="en-US" sz="1400" u="none" cap="none" strike="noStrike">
                <a:solidFill>
                  <a:srgbClr val="535353"/>
                </a:solidFill>
                <a:latin typeface="Arial"/>
                <a:ea typeface="Arial"/>
                <a:cs typeface="Arial"/>
                <a:sym typeface="Arial"/>
              </a:rPr>
              <a:t>Meiraminlehtiuute vähentää turvotusta. </a:t>
            </a:r>
            <a:endParaRPr b="0" i="0" sz="1800" u="none" cap="none" strike="noStrike">
              <a:solidFill>
                <a:srgbClr val="FF0000"/>
              </a:solidFill>
              <a:latin typeface="Helvetica Neue"/>
              <a:ea typeface="Helvetica Neue"/>
              <a:cs typeface="Helvetica Neue"/>
              <a:sym typeface="Helvetica Neue"/>
            </a:endParaRPr>
          </a:p>
          <a:p>
            <a:pPr indent="-285750" lvl="0" marL="285750" marR="0" rtl="0" algn="l">
              <a:lnSpc>
                <a:spcPct val="150000"/>
              </a:lnSpc>
              <a:spcBef>
                <a:spcPts val="0"/>
              </a:spcBef>
              <a:spcAft>
                <a:spcPts val="0"/>
              </a:spcAft>
              <a:buClr>
                <a:srgbClr val="535353"/>
              </a:buClr>
              <a:buSzPts val="1400"/>
              <a:buFont typeface="Arial"/>
              <a:buChar char="•"/>
            </a:pPr>
            <a:r>
              <a:rPr b="1" i="0" lang="en-US" sz="1400" u="none" cap="none" strike="noStrike">
                <a:solidFill>
                  <a:srgbClr val="535353"/>
                </a:solidFill>
                <a:latin typeface="Arial"/>
                <a:ea typeface="Arial"/>
                <a:cs typeface="Arial"/>
                <a:sym typeface="Arial"/>
              </a:rPr>
              <a:t>Omenan kantasolu-uute, mustikka, skvalaani, hyaluronihappo ja kasviöljyt auttavat säilyttämään silmänympärysihon kiinteänä ja heleänä.</a:t>
            </a:r>
            <a:endParaRPr b="0" i="0" sz="1800" u="none" cap="none" strike="noStrike">
              <a:solidFill>
                <a:srgbClr val="000000"/>
              </a:solidFill>
              <a:latin typeface="Trebuchet MS"/>
              <a:ea typeface="Trebuchet MS"/>
              <a:cs typeface="Trebuchet MS"/>
              <a:sym typeface="Trebuchet MS"/>
            </a:endParaRPr>
          </a:p>
          <a:p>
            <a:pPr indent="-285750" lvl="0" marL="285750" marR="0" rtl="0" algn="l">
              <a:lnSpc>
                <a:spcPct val="150000"/>
              </a:lnSpc>
              <a:spcBef>
                <a:spcPts val="0"/>
              </a:spcBef>
              <a:spcAft>
                <a:spcPts val="0"/>
              </a:spcAft>
              <a:buClr>
                <a:srgbClr val="535353"/>
              </a:buClr>
              <a:buSzPts val="1400"/>
              <a:buFont typeface="Arial"/>
              <a:buChar char="•"/>
            </a:pPr>
            <a:r>
              <a:rPr b="1" i="0" lang="en-US" sz="1400" u="none" cap="none" strike="noStrike">
                <a:solidFill>
                  <a:srgbClr val="535353"/>
                </a:solidFill>
                <a:latin typeface="Arial"/>
                <a:ea typeface="Arial"/>
                <a:cs typeface="Arial"/>
                <a:sym typeface="Arial"/>
              </a:rPr>
              <a:t>Koostumuksessa on myös peptidejä, jotka auttavat ehkäisemään juonteiden syntymistä ja silottavat jo olemassa olevia ryppyjä edistämällä mm. kollageenin tuotantoa.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9"/>
          <p:cNvSpPr txBox="1"/>
          <p:nvPr/>
        </p:nvSpPr>
        <p:spPr>
          <a:xfrm>
            <a:off x="1051586" y="3436127"/>
            <a:ext cx="6840760" cy="708156"/>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31859C"/>
              </a:buClr>
              <a:buSzPts val="4400"/>
              <a:buFont typeface="Arial"/>
              <a:buNone/>
            </a:pPr>
            <a:r>
              <a:rPr b="1" i="0" lang="en-US" sz="4400" u="none" cap="none" strike="noStrike">
                <a:solidFill>
                  <a:srgbClr val="31859C"/>
                </a:solidFill>
                <a:latin typeface="Arial"/>
                <a:ea typeface="Arial"/>
                <a:cs typeface="Arial"/>
                <a:sym typeface="Arial"/>
              </a:rPr>
              <a:t>Muut V 10 Plus -tuotteet</a:t>
            </a:r>
            <a:endParaRPr/>
          </a:p>
        </p:txBody>
      </p:sp>
      <p:pic>
        <p:nvPicPr>
          <p:cNvPr descr="image3.png" id="410" name="Google Shape;410;p49"/>
          <p:cNvPicPr preferRelativeResize="0"/>
          <p:nvPr/>
        </p:nvPicPr>
        <p:blipFill rotWithShape="1">
          <a:blip r:embed="rId3">
            <a:alphaModFix/>
          </a:blip>
          <a:srcRect b="0" l="0" r="0" t="0"/>
          <a:stretch/>
        </p:blipFill>
        <p:spPr>
          <a:xfrm>
            <a:off x="3816093" y="1803973"/>
            <a:ext cx="1440163" cy="14401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0"/>
          <p:cNvSpPr txBox="1"/>
          <p:nvPr>
            <p:ph idx="4294967295" type="body"/>
          </p:nvPr>
        </p:nvSpPr>
        <p:spPr>
          <a:xfrm>
            <a:off x="611550" y="1710999"/>
            <a:ext cx="6286500" cy="3443400"/>
          </a:xfrm>
          <a:prstGeom prst="rect">
            <a:avLst/>
          </a:prstGeom>
          <a:noFill/>
          <a:ln>
            <a:noFill/>
          </a:ln>
        </p:spPr>
        <p:txBody>
          <a:bodyPr anchorCtr="0" anchor="t" bIns="45700" lIns="45700" spcFirstLastPara="1" rIns="45700" wrap="square" tIns="45700">
            <a:normAutofit/>
          </a:bodyPr>
          <a:lstStyle/>
          <a:p>
            <a:pPr indent="-332613" lvl="0" marL="332613" rtl="0" algn="l">
              <a:lnSpc>
                <a:spcPct val="150000"/>
              </a:lnSpc>
              <a:spcBef>
                <a:spcPts val="0"/>
              </a:spcBef>
              <a:spcAft>
                <a:spcPts val="0"/>
              </a:spcAft>
              <a:buClr>
                <a:srgbClr val="DB4079"/>
              </a:buClr>
              <a:buSzPts val="1400"/>
              <a:buChar char="•"/>
            </a:pPr>
            <a:r>
              <a:rPr b="1" lang="en-US" sz="1400">
                <a:solidFill>
                  <a:srgbClr val="595959"/>
                </a:solidFill>
                <a:latin typeface="Arial"/>
                <a:ea typeface="Arial"/>
                <a:cs typeface="Arial"/>
                <a:sym typeface="Arial"/>
              </a:rPr>
              <a:t>Geelimäinen kosteusnaamio on valmistettu Okinawan saarta ympäröivän, syvän meren mineraalipitoisesta vedestä.</a:t>
            </a:r>
            <a:endParaRPr sz="1900">
              <a:latin typeface="Libre Franklin Medium"/>
              <a:ea typeface="Libre Franklin Medium"/>
              <a:cs typeface="Libre Franklin Medium"/>
              <a:sym typeface="Libre Franklin Medium"/>
            </a:endParaRPr>
          </a:p>
          <a:p>
            <a:pPr indent="-277177" lvl="1" marL="668304" rtl="0" algn="l">
              <a:lnSpc>
                <a:spcPct val="150000"/>
              </a:lnSpc>
              <a:spcBef>
                <a:spcPts val="200"/>
              </a:spcBef>
              <a:spcAft>
                <a:spcPts val="0"/>
              </a:spcAft>
              <a:buClr>
                <a:srgbClr val="DB4079"/>
              </a:buClr>
              <a:buSzPts val="1400"/>
              <a:buFont typeface="Merriweather Sans"/>
              <a:buChar char="-"/>
            </a:pPr>
            <a:r>
              <a:rPr b="1" lang="en-US" sz="1400">
                <a:solidFill>
                  <a:srgbClr val="595959"/>
                </a:solidFill>
                <a:latin typeface="Arial"/>
                <a:ea typeface="Arial"/>
                <a:cs typeface="Arial"/>
                <a:sym typeface="Arial"/>
              </a:rPr>
              <a:t>Runsaasti hyaluronihappoa, merilevää ja mineraaleja.</a:t>
            </a:r>
            <a:endParaRPr sz="1900">
              <a:latin typeface="Libre Franklin Medium"/>
              <a:ea typeface="Libre Franklin Medium"/>
              <a:cs typeface="Libre Franklin Medium"/>
              <a:sym typeface="Libre Franklin Medium"/>
            </a:endParaRPr>
          </a:p>
          <a:p>
            <a:pPr indent="-277177" lvl="1" marL="668304" rtl="0" algn="l">
              <a:lnSpc>
                <a:spcPct val="150000"/>
              </a:lnSpc>
              <a:spcBef>
                <a:spcPts val="200"/>
              </a:spcBef>
              <a:spcAft>
                <a:spcPts val="0"/>
              </a:spcAft>
              <a:buClr>
                <a:srgbClr val="DB4079"/>
              </a:buClr>
              <a:buSzPts val="1400"/>
              <a:buFont typeface="Merriweather Sans"/>
              <a:buChar char="-"/>
            </a:pPr>
            <a:r>
              <a:rPr b="1" lang="en-US" sz="1400">
                <a:solidFill>
                  <a:srgbClr val="595959"/>
                </a:solidFill>
                <a:latin typeface="Arial"/>
                <a:ea typeface="Arial"/>
                <a:cs typeface="Arial"/>
                <a:sym typeface="Arial"/>
              </a:rPr>
              <a:t>Kosteuttaa ihoa ja lisää ihon elastisuutta.</a:t>
            </a:r>
            <a:endParaRPr sz="1900">
              <a:latin typeface="Libre Franklin Medium"/>
              <a:ea typeface="Libre Franklin Medium"/>
              <a:cs typeface="Libre Franklin Medium"/>
              <a:sym typeface="Libre Franklin Medium"/>
            </a:endParaRPr>
          </a:p>
          <a:p>
            <a:pPr indent="-332613" lvl="0" marL="332613" rtl="0" algn="l">
              <a:lnSpc>
                <a:spcPct val="150000"/>
              </a:lnSpc>
              <a:spcBef>
                <a:spcPts val="200"/>
              </a:spcBef>
              <a:spcAft>
                <a:spcPts val="0"/>
              </a:spcAft>
              <a:buClr>
                <a:srgbClr val="DB4079"/>
              </a:buClr>
              <a:buSzPts val="1400"/>
              <a:buChar char="•"/>
            </a:pPr>
            <a:r>
              <a:rPr b="1" lang="en-US" sz="1400">
                <a:solidFill>
                  <a:srgbClr val="595959"/>
                </a:solidFill>
                <a:latin typeface="Arial"/>
                <a:ea typeface="Arial"/>
                <a:cs typeface="Arial"/>
                <a:sym typeface="Arial"/>
              </a:rPr>
              <a:t>Kaikkein kuivinkin iho on naamion jälkeen optimaalisesti kosteutettu ja kimmoisa.</a:t>
            </a:r>
            <a:endParaRPr sz="1900">
              <a:latin typeface="Libre Franklin Medium"/>
              <a:ea typeface="Libre Franklin Medium"/>
              <a:cs typeface="Libre Franklin Medium"/>
              <a:sym typeface="Libre Franklin Medium"/>
            </a:endParaRPr>
          </a:p>
          <a:p>
            <a:pPr indent="-332613" lvl="0" marL="332613" rtl="0" algn="l">
              <a:lnSpc>
                <a:spcPct val="150000"/>
              </a:lnSpc>
              <a:spcBef>
                <a:spcPts val="200"/>
              </a:spcBef>
              <a:spcAft>
                <a:spcPts val="0"/>
              </a:spcAft>
              <a:buClr>
                <a:srgbClr val="DB4079"/>
              </a:buClr>
              <a:buSzPts val="1400"/>
              <a:buChar char="•"/>
            </a:pPr>
            <a:r>
              <a:rPr b="1" lang="en-US" sz="1400">
                <a:solidFill>
                  <a:srgbClr val="595959"/>
                </a:solidFill>
                <a:latin typeface="Arial"/>
                <a:ea typeface="Arial"/>
                <a:cs typeface="Arial"/>
                <a:sym typeface="Arial"/>
              </a:rPr>
              <a:t>Geelimäistä naamiota on helppo käyttää, ja se imeytyy hyvin.</a:t>
            </a:r>
            <a:endParaRPr sz="1900">
              <a:latin typeface="Libre Franklin Medium"/>
              <a:ea typeface="Libre Franklin Medium"/>
              <a:cs typeface="Libre Franklin Medium"/>
              <a:sym typeface="Libre Franklin Medium"/>
            </a:endParaRPr>
          </a:p>
          <a:p>
            <a:pPr indent="-332613" lvl="0" marL="332613" rtl="0" algn="l">
              <a:lnSpc>
                <a:spcPct val="150000"/>
              </a:lnSpc>
              <a:spcBef>
                <a:spcPts val="200"/>
              </a:spcBef>
              <a:spcAft>
                <a:spcPts val="0"/>
              </a:spcAft>
              <a:buClr>
                <a:srgbClr val="DB4079"/>
              </a:buClr>
              <a:buSzPts val="1400"/>
              <a:buChar char="•"/>
            </a:pPr>
            <a:r>
              <a:rPr b="1" lang="en-US" sz="1400">
                <a:solidFill>
                  <a:srgbClr val="595959"/>
                </a:solidFill>
                <a:latin typeface="Arial"/>
                <a:ea typeface="Arial"/>
                <a:cs typeface="Arial"/>
                <a:sym typeface="Arial"/>
              </a:rPr>
              <a:t>Sopii kaikille ihotyypeille, jopa herkimmälle iholle.</a:t>
            </a:r>
            <a:endParaRPr/>
          </a:p>
        </p:txBody>
      </p:sp>
      <p:sp>
        <p:nvSpPr>
          <p:cNvPr id="416" name="Google Shape;416;p50"/>
          <p:cNvSpPr txBox="1"/>
          <p:nvPr/>
        </p:nvSpPr>
        <p:spPr>
          <a:xfrm>
            <a:off x="611550" y="4487850"/>
            <a:ext cx="6480900" cy="160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70C0"/>
              </a:buClr>
              <a:buSzPts val="1400"/>
              <a:buFont typeface="Arial"/>
              <a:buNone/>
            </a:pPr>
            <a:r>
              <a:rPr b="1" i="0" lang="en-US" sz="1400" u="none" cap="none" strike="noStrike">
                <a:solidFill>
                  <a:srgbClr val="0070C0"/>
                </a:solidFill>
                <a:latin typeface="Arial"/>
                <a:ea typeface="Arial"/>
                <a:cs typeface="Arial"/>
                <a:sym typeface="Arial"/>
              </a:rPr>
              <a:t>Käyttöohje:</a:t>
            </a:r>
            <a:endParaRPr/>
          </a:p>
          <a:p>
            <a:pPr indent="0" lvl="0" marL="0" marR="0" rtl="0" algn="l">
              <a:lnSpc>
                <a:spcPct val="15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Levitä reilu kerros kosteusnaamiota hyvin puhdistetulle iholle, myös huulten ympärille ja silmänympärysiholle. Jätä naamio kasvoille koko yöksi tai kauneusnaamiona anna vaikuttaa n. 15−30 min, huuhtele lämpimällä vedellä. Suositellaan käytettäväksi kolme kertaa viikossa tai jopa päivittäin.</a:t>
            </a:r>
            <a:endParaRPr/>
          </a:p>
        </p:txBody>
      </p:sp>
      <p:sp>
        <p:nvSpPr>
          <p:cNvPr id="417" name="Google Shape;417;p50"/>
          <p:cNvSpPr txBox="1"/>
          <p:nvPr/>
        </p:nvSpPr>
        <p:spPr>
          <a:xfrm>
            <a:off x="611560" y="268370"/>
            <a:ext cx="7922839"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Okinawa Deep Sea Water Mask</a:t>
            </a:r>
            <a:endParaRPr/>
          </a:p>
        </p:txBody>
      </p:sp>
      <p:sp>
        <p:nvSpPr>
          <p:cNvPr id="418" name="Google Shape;418;p50"/>
          <p:cNvSpPr txBox="1"/>
          <p:nvPr/>
        </p:nvSpPr>
        <p:spPr>
          <a:xfrm>
            <a:off x="611555" y="747935"/>
            <a:ext cx="5112581"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BFBFBF"/>
              </a:buClr>
              <a:buSzPts val="2000"/>
              <a:buFont typeface="Arial"/>
              <a:buNone/>
            </a:pPr>
            <a:r>
              <a:rPr b="1" i="0" lang="en-US" sz="2000" u="none" cap="none" strike="noStrike">
                <a:solidFill>
                  <a:srgbClr val="BFBFBF"/>
                </a:solidFill>
                <a:latin typeface="Arial"/>
                <a:ea typeface="Arial"/>
                <a:cs typeface="Arial"/>
                <a:sym typeface="Arial"/>
              </a:rPr>
              <a:t>Kosteusnaamio </a:t>
            </a:r>
            <a:endParaRPr/>
          </a:p>
        </p:txBody>
      </p:sp>
      <p:pic>
        <p:nvPicPr>
          <p:cNvPr descr="Picture 1" id="419" name="Google Shape;419;p50"/>
          <p:cNvPicPr preferRelativeResize="0"/>
          <p:nvPr/>
        </p:nvPicPr>
        <p:blipFill rotWithShape="1">
          <a:blip r:embed="rId3">
            <a:alphaModFix/>
          </a:blip>
          <a:srcRect b="0" l="0" r="0" t="0"/>
          <a:stretch/>
        </p:blipFill>
        <p:spPr>
          <a:xfrm>
            <a:off x="7225399" y="1934934"/>
            <a:ext cx="1605975" cy="42390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1"/>
          <p:cNvSpPr txBox="1"/>
          <p:nvPr/>
        </p:nvSpPr>
        <p:spPr>
          <a:xfrm>
            <a:off x="611560" y="583109"/>
            <a:ext cx="7922839"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Kouluttajan käyttövinkkejä:</a:t>
            </a:r>
            <a:endParaRPr/>
          </a:p>
        </p:txBody>
      </p:sp>
      <p:pic>
        <p:nvPicPr>
          <p:cNvPr descr="Kuva 3" id="425" name="Google Shape;425;p51"/>
          <p:cNvPicPr preferRelativeResize="0"/>
          <p:nvPr/>
        </p:nvPicPr>
        <p:blipFill rotWithShape="1">
          <a:blip r:embed="rId3">
            <a:alphaModFix/>
          </a:blip>
          <a:srcRect b="0" l="0" r="0" t="0"/>
          <a:stretch/>
        </p:blipFill>
        <p:spPr>
          <a:xfrm>
            <a:off x="7472612" y="125610"/>
            <a:ext cx="1111546" cy="1242704"/>
          </a:xfrm>
          <a:prstGeom prst="rect">
            <a:avLst/>
          </a:prstGeom>
          <a:noFill/>
          <a:ln>
            <a:noFill/>
          </a:ln>
        </p:spPr>
      </p:pic>
      <p:pic>
        <p:nvPicPr>
          <p:cNvPr descr="Picture 6" id="426" name="Google Shape;426;p51"/>
          <p:cNvPicPr preferRelativeResize="0"/>
          <p:nvPr/>
        </p:nvPicPr>
        <p:blipFill rotWithShape="1">
          <a:blip r:embed="rId4">
            <a:alphaModFix/>
          </a:blip>
          <a:srcRect b="0" l="0" r="0" t="0"/>
          <a:stretch/>
        </p:blipFill>
        <p:spPr>
          <a:xfrm>
            <a:off x="7225399" y="1934934"/>
            <a:ext cx="1605975" cy="4239074"/>
          </a:xfrm>
          <a:prstGeom prst="rect">
            <a:avLst/>
          </a:prstGeom>
          <a:noFill/>
          <a:ln>
            <a:noFill/>
          </a:ln>
        </p:spPr>
      </p:pic>
      <p:sp>
        <p:nvSpPr>
          <p:cNvPr id="427" name="Google Shape;427;p51"/>
          <p:cNvSpPr txBox="1"/>
          <p:nvPr/>
        </p:nvSpPr>
        <p:spPr>
          <a:xfrm>
            <a:off x="611558" y="2160015"/>
            <a:ext cx="6071877" cy="2703953"/>
          </a:xfrm>
          <a:prstGeom prst="rect">
            <a:avLst/>
          </a:prstGeom>
          <a:noFill/>
          <a:ln>
            <a:noFill/>
          </a:ln>
        </p:spPr>
        <p:txBody>
          <a:bodyPr anchorCtr="0" anchor="t" bIns="45700" lIns="45700" spcFirstLastPara="1" rIns="45700" wrap="square" tIns="45700">
            <a:spAutoFit/>
          </a:bodyPr>
          <a:lstStyle/>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Vaikka kyseessä on ”kasvonaamio”, voi naamiota käyttää ihan mille tahansa kehon ihon alueelle, päänahka mukaan lukien.</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Atopian ja erilaisten ihosairauksien hoidossa Okinawan-naamio on hyvä apu, sillä se rauhoittaa ihoa välittömästi.</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Viilentää ja kosteuttaa ihoa auringossa oleilun jälkeen.</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Se sopii myös lasten iholle ja on erinomainen ihonhoitotuote myös miehille</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Hyvä myös käsi- ja kynsivoiteena: imeytyy nopeasti, laita käsivoiteeksi nukkumaan mennessä.</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2"/>
          <p:cNvSpPr txBox="1"/>
          <p:nvPr/>
        </p:nvSpPr>
        <p:spPr>
          <a:xfrm>
            <a:off x="541982" y="218295"/>
            <a:ext cx="7922839"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Water Base Sun Block</a:t>
            </a:r>
            <a:endParaRPr/>
          </a:p>
        </p:txBody>
      </p:sp>
      <p:sp>
        <p:nvSpPr>
          <p:cNvPr id="433" name="Google Shape;433;p52"/>
          <p:cNvSpPr txBox="1"/>
          <p:nvPr/>
        </p:nvSpPr>
        <p:spPr>
          <a:xfrm>
            <a:off x="541982" y="845083"/>
            <a:ext cx="6310149"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E2D6CF"/>
              </a:buClr>
              <a:buSzPts val="2000"/>
              <a:buFont typeface="Arial"/>
              <a:buNone/>
            </a:pPr>
            <a:r>
              <a:rPr b="1" i="0" lang="en-US" sz="2000" u="none" cap="none" strike="noStrike">
                <a:solidFill>
                  <a:srgbClr val="E2D6CF"/>
                </a:solidFill>
                <a:latin typeface="Arial"/>
                <a:ea typeface="Arial"/>
                <a:cs typeface="Arial"/>
                <a:sym typeface="Arial"/>
              </a:rPr>
              <a:t>SPF 40/PA +++ Fysikaalinen aurinkosuoja </a:t>
            </a:r>
            <a:endParaRPr/>
          </a:p>
        </p:txBody>
      </p:sp>
      <p:sp>
        <p:nvSpPr>
          <p:cNvPr id="434" name="Google Shape;434;p52"/>
          <p:cNvSpPr txBox="1"/>
          <p:nvPr>
            <p:ph idx="4294967295" type="body"/>
          </p:nvPr>
        </p:nvSpPr>
        <p:spPr>
          <a:xfrm>
            <a:off x="611556" y="1815083"/>
            <a:ext cx="6717499" cy="4525966"/>
          </a:xfrm>
          <a:prstGeom prst="rect">
            <a:avLst/>
          </a:prstGeom>
          <a:noFill/>
          <a:ln>
            <a:noFill/>
          </a:ln>
        </p:spPr>
        <p:txBody>
          <a:bodyPr anchorCtr="0" anchor="t" bIns="45700" lIns="45700" spcFirstLastPara="1" rIns="45700" wrap="square" tIns="45700">
            <a:normAutofit/>
          </a:bodyPr>
          <a:lstStyle/>
          <a:p>
            <a:pPr indent="-342900" lvl="0" marL="342900" rtl="0" algn="l">
              <a:lnSpc>
                <a:spcPct val="150000"/>
              </a:lnSpc>
              <a:spcBef>
                <a:spcPts val="0"/>
              </a:spcBef>
              <a:spcAft>
                <a:spcPts val="0"/>
              </a:spcAft>
              <a:buClr>
                <a:srgbClr val="595959"/>
              </a:buClr>
              <a:buSzPts val="1400"/>
              <a:buChar char="•"/>
            </a:pPr>
            <a:r>
              <a:rPr b="1" lang="en-US" sz="1400">
                <a:solidFill>
                  <a:srgbClr val="595959"/>
                </a:solidFill>
                <a:latin typeface="Arial"/>
                <a:ea typeface="Arial"/>
                <a:cs typeface="Arial"/>
                <a:sym typeface="Arial"/>
              </a:rPr>
              <a:t>Aurinkovoide suojaa tehokkaasti sekä UVA- että UVB-säteiltä, samalla kun tuotteen sisältämät tehoaineet estävät auringon aiheuttamaa, ennenaikaista ihon vanhenemista.</a:t>
            </a:r>
            <a:endParaRPr sz="1400"/>
          </a:p>
          <a:p>
            <a:pPr indent="-342900" lvl="0" marL="342900" rtl="0" algn="l">
              <a:lnSpc>
                <a:spcPct val="150000"/>
              </a:lnSpc>
              <a:spcBef>
                <a:spcPts val="700"/>
              </a:spcBef>
              <a:spcAft>
                <a:spcPts val="0"/>
              </a:spcAft>
              <a:buClr>
                <a:srgbClr val="595959"/>
              </a:buClr>
              <a:buSzPts val="1400"/>
              <a:buChar char="•"/>
            </a:pPr>
            <a:r>
              <a:rPr b="1" lang="en-US" sz="1400">
                <a:solidFill>
                  <a:srgbClr val="595959"/>
                </a:solidFill>
                <a:latin typeface="Arial"/>
                <a:ea typeface="Arial"/>
                <a:cs typeface="Arial"/>
                <a:sym typeface="Arial"/>
              </a:rPr>
              <a:t>Voiteen sisältämä antioksidanttinen C-vitamiini auttaa ehkäisemään vapaiden radikaalien aiheuttamia ennenaikaisen ikääntymisen merkkejä iholla. Kosteuttavan ominaisuutensa ansiosta voiteen voi ottaa osaksi päivittäistä ihonhoitorutiinia.</a:t>
            </a:r>
            <a:endParaRPr sz="1400"/>
          </a:p>
          <a:p>
            <a:pPr indent="-342900" lvl="0" marL="342900" rtl="0" algn="l">
              <a:lnSpc>
                <a:spcPct val="150000"/>
              </a:lnSpc>
              <a:spcBef>
                <a:spcPts val="700"/>
              </a:spcBef>
              <a:spcAft>
                <a:spcPts val="0"/>
              </a:spcAft>
              <a:buClr>
                <a:srgbClr val="595959"/>
              </a:buClr>
              <a:buSzPts val="1400"/>
              <a:buChar char="•"/>
            </a:pPr>
            <a:r>
              <a:rPr b="1" lang="en-US" sz="1400">
                <a:solidFill>
                  <a:srgbClr val="595959"/>
                </a:solidFill>
                <a:latin typeface="Arial"/>
                <a:ea typeface="Arial"/>
                <a:cs typeface="Arial"/>
                <a:sym typeface="Arial"/>
              </a:rPr>
              <a:t>Voiteessa on vain fysikaalinen suoja (Titanium Dioxide / Zinc Oxide).</a:t>
            </a:r>
            <a:endParaRPr sz="1400"/>
          </a:p>
          <a:p>
            <a:pPr indent="0" lvl="0" marL="0" rtl="0" algn="l">
              <a:lnSpc>
                <a:spcPct val="150000"/>
              </a:lnSpc>
              <a:spcBef>
                <a:spcPts val="700"/>
              </a:spcBef>
              <a:spcAft>
                <a:spcPts val="0"/>
              </a:spcAft>
              <a:buClr>
                <a:srgbClr val="0070C0"/>
              </a:buClr>
              <a:buSzPts val="2000"/>
              <a:buNone/>
            </a:pPr>
            <a:r>
              <a:t/>
            </a:r>
            <a:endParaRPr sz="1400"/>
          </a:p>
          <a:p>
            <a:pPr indent="0" lvl="0" marL="0" rtl="0" algn="l">
              <a:lnSpc>
                <a:spcPct val="150000"/>
              </a:lnSpc>
              <a:spcBef>
                <a:spcPts val="700"/>
              </a:spcBef>
              <a:spcAft>
                <a:spcPts val="0"/>
              </a:spcAft>
              <a:buClr>
                <a:srgbClr val="0070C0"/>
              </a:buClr>
              <a:buSzPts val="1400"/>
              <a:buNone/>
            </a:pPr>
            <a:r>
              <a:rPr b="1" lang="en-US" sz="1400">
                <a:solidFill>
                  <a:srgbClr val="0070C0"/>
                </a:solidFill>
                <a:latin typeface="Arial"/>
                <a:ea typeface="Arial"/>
                <a:cs typeface="Arial"/>
                <a:sym typeface="Arial"/>
              </a:rPr>
              <a:t>Käyttöohje:</a:t>
            </a:r>
            <a:r>
              <a:rPr b="1" lang="en-US" sz="1400">
                <a:solidFill>
                  <a:srgbClr val="595959"/>
                </a:solidFill>
              </a:rPr>
              <a:t> </a:t>
            </a:r>
            <a:r>
              <a:rPr b="1" lang="en-US" sz="1400">
                <a:solidFill>
                  <a:srgbClr val="595959"/>
                </a:solidFill>
                <a:latin typeface="Arial"/>
                <a:ea typeface="Arial"/>
                <a:cs typeface="Arial"/>
                <a:sym typeface="Arial"/>
              </a:rPr>
              <a:t>Silkkimäinen geelivoide sopii hyvin myös silmänympäryksille,yläluomi mukaan lukien. Levitetään seerumien ja voiteen jälkeen meikin alle.</a:t>
            </a:r>
            <a:endParaRPr b="1" sz="1400">
              <a:latin typeface="Arial"/>
              <a:ea typeface="Arial"/>
              <a:cs typeface="Arial"/>
              <a:sym typeface="Arial"/>
            </a:endParaRPr>
          </a:p>
        </p:txBody>
      </p:sp>
      <p:pic>
        <p:nvPicPr>
          <p:cNvPr descr="Picture 1" id="435" name="Google Shape;435;p52"/>
          <p:cNvPicPr preferRelativeResize="0"/>
          <p:nvPr/>
        </p:nvPicPr>
        <p:blipFill rotWithShape="1">
          <a:blip r:embed="rId3">
            <a:alphaModFix/>
          </a:blip>
          <a:srcRect b="0" l="0" r="0" t="0"/>
          <a:stretch/>
        </p:blipFill>
        <p:spPr>
          <a:xfrm>
            <a:off x="7538804" y="2231338"/>
            <a:ext cx="933742" cy="369345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3"/>
          <p:cNvSpPr/>
          <p:nvPr/>
        </p:nvSpPr>
        <p:spPr>
          <a:xfrm>
            <a:off x="0" y="0"/>
            <a:ext cx="9144000" cy="1543050"/>
          </a:xfrm>
          <a:prstGeom prst="rect">
            <a:avLst/>
          </a:prstGeom>
          <a:solidFill>
            <a:srgbClr val="FF757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1" name="Google Shape;441;p53"/>
          <p:cNvSpPr/>
          <p:nvPr/>
        </p:nvSpPr>
        <p:spPr>
          <a:xfrm>
            <a:off x="0" y="6400798"/>
            <a:ext cx="9144000" cy="457201"/>
          </a:xfrm>
          <a:prstGeom prst="rect">
            <a:avLst/>
          </a:prstGeom>
          <a:solidFill>
            <a:srgbClr val="FF757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2" name="Google Shape;442;p53"/>
          <p:cNvSpPr txBox="1"/>
          <p:nvPr/>
        </p:nvSpPr>
        <p:spPr>
          <a:xfrm>
            <a:off x="2285999" y="475309"/>
            <a:ext cx="4572002" cy="617359"/>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Ainutlaatuinen</a:t>
            </a:r>
            <a:endParaRPr b="0" i="0" sz="1800" u="none" cap="none" strike="noStrike">
              <a:solidFill>
                <a:srgbClr val="595959"/>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japanilainen ihonhoitosarja</a:t>
            </a:r>
            <a:endParaRPr/>
          </a:p>
        </p:txBody>
      </p:sp>
      <p:pic>
        <p:nvPicPr>
          <p:cNvPr descr="image3.png" id="443" name="Google Shape;443;p53"/>
          <p:cNvPicPr preferRelativeResize="0"/>
          <p:nvPr/>
        </p:nvPicPr>
        <p:blipFill rotWithShape="1">
          <a:blip r:embed="rId3">
            <a:alphaModFix/>
          </a:blip>
          <a:srcRect b="0" l="0" r="0" t="0"/>
          <a:stretch/>
        </p:blipFill>
        <p:spPr>
          <a:xfrm>
            <a:off x="3707901" y="1744983"/>
            <a:ext cx="1728201" cy="1728198"/>
          </a:xfrm>
          <a:prstGeom prst="rect">
            <a:avLst/>
          </a:prstGeom>
          <a:noFill/>
          <a:ln>
            <a:noFill/>
          </a:ln>
        </p:spPr>
      </p:pic>
      <p:sp>
        <p:nvSpPr>
          <p:cNvPr id="444" name="Google Shape;444;p53"/>
          <p:cNvSpPr txBox="1"/>
          <p:nvPr/>
        </p:nvSpPr>
        <p:spPr>
          <a:xfrm>
            <a:off x="2843806" y="4849990"/>
            <a:ext cx="3870181" cy="66293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1859C"/>
              </a:buClr>
              <a:buSzPts val="3200"/>
              <a:buFont typeface="Calibri"/>
              <a:buNone/>
            </a:pPr>
            <a:r>
              <a:rPr b="0" i="0" lang="en-US" sz="3200" u="none" cap="none" strike="noStrike">
                <a:solidFill>
                  <a:srgbClr val="31859C"/>
                </a:solidFill>
                <a:latin typeface="Calibri"/>
                <a:ea typeface="Calibri"/>
                <a:cs typeface="Calibri"/>
                <a:sym typeface="Calibri"/>
              </a:rPr>
              <a:t>Kiitos - ありがとう</a:t>
            </a:r>
            <a:endParaRPr/>
          </a:p>
        </p:txBody>
      </p:sp>
      <p:sp>
        <p:nvSpPr>
          <p:cNvPr id="445" name="Google Shape;445;p53"/>
          <p:cNvSpPr txBox="1"/>
          <p:nvPr/>
        </p:nvSpPr>
        <p:spPr>
          <a:xfrm>
            <a:off x="2959341" y="3582732"/>
            <a:ext cx="3317709" cy="1150758"/>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595959"/>
              </a:buClr>
              <a:buSzPts val="1800"/>
              <a:buFont typeface="Arial"/>
              <a:buNone/>
            </a:pPr>
            <a:r>
              <a:rPr b="1" i="0" lang="en-US" sz="1800" u="none" cap="none" strike="noStrike">
                <a:solidFill>
                  <a:srgbClr val="595959"/>
                </a:solidFill>
                <a:latin typeface="Arial"/>
                <a:ea typeface="Arial"/>
                <a:cs typeface="Arial"/>
                <a:sym typeface="Arial"/>
              </a:rPr>
              <a:t>Maahantuonti: Ihola Oy</a:t>
            </a:r>
            <a:endParaRPr b="0" i="0" sz="1800" u="none" cap="none" strike="noStrike">
              <a:solidFill>
                <a:srgbClr val="000000"/>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rgbClr val="0000FF"/>
              </a:buClr>
              <a:buSzPts val="1800"/>
              <a:buFont typeface="Arial"/>
              <a:buNone/>
            </a:pPr>
            <a:r>
              <a:rPr b="1" i="0" lang="en-US" sz="1800" u="sng" cap="none" strike="noStrike">
                <a:solidFill>
                  <a:srgbClr val="0000FF"/>
                </a:solidFill>
                <a:latin typeface="Arial"/>
                <a:ea typeface="Arial"/>
                <a:cs typeface="Arial"/>
                <a:sym typeface="Arial"/>
                <a:hlinkClick r:id="rId4">
                  <a:extLst>
                    <a:ext uri="{A12FA001-AC4F-418D-AE19-62706E023703}">
                      <ahyp:hlinkClr val="tx"/>
                    </a:ext>
                  </a:extLst>
                </a:hlinkClick>
              </a:rPr>
              <a:t>www.v10plus.fi</a:t>
            </a:r>
            <a:endParaRPr b="0" i="0" sz="1800" u="none" cap="none" strike="noStrike">
              <a:solidFill>
                <a:srgbClr val="595959"/>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rgbClr val="595959"/>
              </a:buClr>
              <a:buSzPts val="1800"/>
              <a:buFont typeface="Arial"/>
              <a:buNone/>
            </a:pPr>
            <a:r>
              <a:rPr b="1" i="1" lang="en-US" sz="1800" u="none" cap="none" strike="noStrike">
                <a:solidFill>
                  <a:srgbClr val="595959"/>
                </a:solidFill>
                <a:latin typeface="Arial"/>
                <a:ea typeface="Arial"/>
                <a:cs typeface="Arial"/>
                <a:sym typeface="Arial"/>
              </a:rPr>
              <a:t>Kouluttaja: Sarita Honkaharju</a:t>
            </a:r>
            <a:endParaRPr/>
          </a:p>
          <a:p>
            <a:pPr indent="0" lvl="0" marL="0" marR="0" rtl="0" algn="ctr">
              <a:lnSpc>
                <a:spcPct val="100000"/>
              </a:lnSpc>
              <a:spcBef>
                <a:spcPts val="0"/>
              </a:spcBef>
              <a:spcAft>
                <a:spcPts val="0"/>
              </a:spcAft>
              <a:buClr>
                <a:srgbClr val="0000FF"/>
              </a:buClr>
              <a:buSzPts val="1800"/>
              <a:buFont typeface="Arial"/>
              <a:buNone/>
            </a:pPr>
            <a:r>
              <a:rPr b="1" i="1" lang="en-US" sz="1800" u="sng" cap="none" strike="noStrike">
                <a:solidFill>
                  <a:srgbClr val="0000FF"/>
                </a:solidFill>
                <a:latin typeface="Arial"/>
                <a:ea typeface="Arial"/>
                <a:cs typeface="Arial"/>
                <a:sym typeface="Arial"/>
                <a:hlinkClick r:id="rId5">
                  <a:extLst>
                    <a:ext uri="{A12FA001-AC4F-418D-AE19-62706E023703}">
                      <ahyp:hlinkClr val="tx"/>
                    </a:ext>
                  </a:extLst>
                </a:hlinkClick>
              </a:rPr>
              <a:t>sarita@v10plus.fi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5"/>
          <p:cNvSpPr txBox="1"/>
          <p:nvPr/>
        </p:nvSpPr>
        <p:spPr>
          <a:xfrm>
            <a:off x="611556" y="1758979"/>
            <a:ext cx="5760651" cy="360352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OLIIVIÖLJY (OLEA EUROPAEA)</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0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Oliiviöljy sisältää E-vitamiinia, joka on voimakas antioksidantti ja taistelee vapaita radikaaleja vastaan iholla.</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00000"/>
              </a:lnSpc>
              <a:spcBef>
                <a:spcPts val="0"/>
              </a:spcBef>
              <a:spcAft>
                <a:spcPts val="0"/>
              </a:spcAft>
              <a:buClr>
                <a:srgbClr val="595959"/>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MAISSIÖLJY (ZEA MAYS)</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0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Maissiöljy sisältää linolihappoa, joka imeytyy nopeasti ja aktivoi ihon toimintoja. Linolihapot ovat iholle välttämättömiä rasvahappoja.</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00000"/>
              </a:lnSpc>
              <a:spcBef>
                <a:spcPts val="0"/>
              </a:spcBef>
              <a:spcAft>
                <a:spcPts val="0"/>
              </a:spcAft>
              <a:buClr>
                <a:srgbClr val="595959"/>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a:p>
            <a:pPr indent="-287338" lvl="0" marL="287338"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ARTISOKAN LEHTIUUTE (CYNARA SCOLYMUS)</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0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Artisokan lehtiuute ehkäisee ikääntymistä.</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00000"/>
              </a:lnSpc>
              <a:spcBef>
                <a:spcPts val="0"/>
              </a:spcBef>
              <a:spcAft>
                <a:spcPts val="0"/>
              </a:spcAft>
              <a:buClr>
                <a:srgbClr val="595959"/>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a:p>
            <a:pPr indent="-287338" lvl="0" marL="287338"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RETINOLIPALMITAATTI</a:t>
            </a:r>
            <a:endParaRPr b="0" i="0" sz="2000" u="none" cap="none" strike="noStrike">
              <a:solidFill>
                <a:srgbClr val="000000"/>
              </a:solidFill>
              <a:latin typeface="Helvetica Neue"/>
              <a:ea typeface="Helvetica Neue"/>
              <a:cs typeface="Helvetica Neue"/>
              <a:sym typeface="Helvetica Neue"/>
            </a:endParaRPr>
          </a:p>
          <a:p>
            <a:pPr indent="287338" lvl="0" marL="0" marR="0" rtl="0" algn="l">
              <a:lnSpc>
                <a:spcPct val="10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Retinolipalmitaatti, joka on puhtaan A-vitamiinin hellävaraisempi muoto, toimii antioksidanttina ja aktivoi solujen uudistumista.</a:t>
            </a:r>
            <a:endParaRPr/>
          </a:p>
        </p:txBody>
      </p:sp>
      <p:sp>
        <p:nvSpPr>
          <p:cNvPr id="121" name="Google Shape;121;p5"/>
          <p:cNvSpPr txBox="1"/>
          <p:nvPr/>
        </p:nvSpPr>
        <p:spPr>
          <a:xfrm>
            <a:off x="611559" y="678595"/>
            <a:ext cx="7416825" cy="548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TEHOAINEET</a:t>
            </a:r>
            <a:endParaRPr/>
          </a:p>
        </p:txBody>
      </p:sp>
      <p:pic>
        <p:nvPicPr>
          <p:cNvPr descr="Picture 6" id="122" name="Google Shape;122;p5"/>
          <p:cNvPicPr preferRelativeResize="0"/>
          <p:nvPr/>
        </p:nvPicPr>
        <p:blipFill rotWithShape="1">
          <a:blip r:embed="rId3">
            <a:alphaModFix/>
          </a:blip>
          <a:srcRect b="0" l="0" r="0" t="0"/>
          <a:stretch/>
        </p:blipFill>
        <p:spPr>
          <a:xfrm>
            <a:off x="7049274" y="1630920"/>
            <a:ext cx="1653216" cy="42381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6"/>
          <p:cNvSpPr txBox="1"/>
          <p:nvPr/>
        </p:nvSpPr>
        <p:spPr>
          <a:xfrm>
            <a:off x="479036" y="4950018"/>
            <a:ext cx="5363457" cy="89842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70C0"/>
              </a:buClr>
              <a:buSzPts val="1400"/>
              <a:buFont typeface="Arial"/>
              <a:buNone/>
            </a:pPr>
            <a:r>
              <a:rPr b="1" i="0" lang="en-US" sz="1400" u="none" cap="none" strike="noStrike">
                <a:solidFill>
                  <a:srgbClr val="0070C0"/>
                </a:solidFill>
                <a:latin typeface="Arial"/>
                <a:ea typeface="Arial"/>
                <a:cs typeface="Arial"/>
                <a:sym typeface="Arial"/>
              </a:rPr>
              <a:t>Käyttöohje:</a:t>
            </a:r>
            <a:endParaRPr/>
          </a:p>
          <a:p>
            <a:pPr indent="0" lvl="0" marL="0" marR="0" rtl="0" algn="l">
              <a:lnSpc>
                <a:spcPct val="10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Levitä pieni määrä geeliä kostealle iholle ja hiero kevyesti. Huuhtele lämpimällä vedellä. Puhdistusgeeliä voidaan käyttää aamuin illoin.</a:t>
            </a:r>
            <a:endParaRPr/>
          </a:p>
        </p:txBody>
      </p:sp>
      <p:sp>
        <p:nvSpPr>
          <p:cNvPr id="128" name="Google Shape;128;p6"/>
          <p:cNvSpPr txBox="1"/>
          <p:nvPr/>
        </p:nvSpPr>
        <p:spPr>
          <a:xfrm>
            <a:off x="611559" y="699318"/>
            <a:ext cx="7950314"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Ceramide Cleansing Gel</a:t>
            </a:r>
            <a:endParaRPr/>
          </a:p>
        </p:txBody>
      </p:sp>
      <p:sp>
        <p:nvSpPr>
          <p:cNvPr id="129" name="Google Shape;129;p6"/>
          <p:cNvSpPr txBox="1"/>
          <p:nvPr/>
        </p:nvSpPr>
        <p:spPr>
          <a:xfrm>
            <a:off x="611559" y="267623"/>
            <a:ext cx="7416825" cy="548042"/>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TEHOAINEET</a:t>
            </a:r>
            <a:endParaRPr/>
          </a:p>
        </p:txBody>
      </p:sp>
      <p:sp>
        <p:nvSpPr>
          <p:cNvPr id="130" name="Google Shape;130;p6"/>
          <p:cNvSpPr txBox="1"/>
          <p:nvPr/>
        </p:nvSpPr>
        <p:spPr>
          <a:xfrm>
            <a:off x="657276" y="1815832"/>
            <a:ext cx="5841241" cy="272722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Keramideja sisältävä puhdistusgeeli</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Täyteläinen geeli puhdistaa ihon tehokkaasti ja jättää sen raikkaaksi ja pehmeäksi.</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Kosteuttaa ihoa ja auttaa korjaamaan ihon keramidivajetta.</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Poistaa myös vesiliukoisen silmämeikin.</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Sisältää soijapavuista eristettyjä keramideja.</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Puhdistusgeeli ei sisällä keinotekoisia hajusteita.</a:t>
            </a:r>
            <a:endParaRPr/>
          </a:p>
          <a:p>
            <a:pPr indent="-285750" lvl="1"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Raikas tuoksu on peräisin luonnonvaraisen ranta- eli peltomintun lehtiöljystä.</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Ei sisällä parabeeneja, väriaineita tai mineraaliöljyjä.</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kaikille ihotyypeille, kuitenkin huomioiden talven pakkaskausi, jolloin iho voi kuivua</a:t>
            </a:r>
            <a:endParaRPr/>
          </a:p>
          <a:p>
            <a:pPr indent="-285750" lvl="0" marL="285750" marR="0" rtl="0" algn="l">
              <a:lnSpc>
                <a:spcPct val="10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Akneihon hoidossa suositellaan käyttämään aamuin illoin</a:t>
            </a:r>
            <a:endParaRPr/>
          </a:p>
        </p:txBody>
      </p:sp>
      <p:pic>
        <p:nvPicPr>
          <p:cNvPr id="131" name="Google Shape;131;p6"/>
          <p:cNvPicPr preferRelativeResize="0"/>
          <p:nvPr/>
        </p:nvPicPr>
        <p:blipFill>
          <a:blip r:embed="rId3">
            <a:alphaModFix/>
          </a:blip>
          <a:stretch>
            <a:fillRect/>
          </a:stretch>
        </p:blipFill>
        <p:spPr>
          <a:xfrm>
            <a:off x="6844125" y="1884500"/>
            <a:ext cx="1800825" cy="3840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7"/>
          <p:cNvSpPr txBox="1"/>
          <p:nvPr/>
        </p:nvSpPr>
        <p:spPr>
          <a:xfrm>
            <a:off x="612938" y="441276"/>
            <a:ext cx="6542855"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Tuplapuhdistus</a:t>
            </a:r>
            <a:endParaRPr/>
          </a:p>
        </p:txBody>
      </p:sp>
      <p:sp>
        <p:nvSpPr>
          <p:cNvPr id="137" name="Google Shape;137;p7"/>
          <p:cNvSpPr txBox="1"/>
          <p:nvPr/>
        </p:nvSpPr>
        <p:spPr>
          <a:xfrm>
            <a:off x="658656" y="2217928"/>
            <a:ext cx="6451419" cy="2402062"/>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Sarjan puhdistustuotteita voidaan käyttää myös tuplapuhdistukseen:</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Levitä puhdistusmaito suoraan meikin päälle ja hiero kevyesti, jolloin meikki, myös silmämeikki, irtoaa.</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Kostuta käsiä ja ota herneen verran puhdistusgeeliä ja pyörittele kaikkialle kasvoille, hiero kevyesti (silmämeikki mukaan lukien) ja huuhtele lopuksi runsaalla vedellä.</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Tällä metodilla irtoaa vahvempikin meikki! Maito irrottaa meikin ja kosteuttaa ihoa. Geeli puhdistaa ja poistaa viimeisetkin meikin rippeet.  </a:t>
            </a:r>
            <a:endParaRPr/>
          </a:p>
        </p:txBody>
      </p:sp>
      <p:sp>
        <p:nvSpPr>
          <p:cNvPr id="138" name="Google Shape;138;p7"/>
          <p:cNvSpPr txBox="1"/>
          <p:nvPr/>
        </p:nvSpPr>
        <p:spPr>
          <a:xfrm>
            <a:off x="658654" y="1765156"/>
            <a:ext cx="2884520" cy="444755"/>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70C0"/>
              </a:buClr>
              <a:buSzPts val="2800"/>
              <a:buFont typeface="Calibri"/>
              <a:buNone/>
            </a:pPr>
            <a:r>
              <a:rPr b="1" i="1" lang="en-US" sz="2800" u="none" cap="none" strike="noStrike">
                <a:solidFill>
                  <a:srgbClr val="0070C0"/>
                </a:solidFill>
                <a:latin typeface="Calibri"/>
                <a:ea typeface="Calibri"/>
                <a:cs typeface="Calibri"/>
                <a:sym typeface="Calibri"/>
              </a:rPr>
              <a:t>Kouluttajan vinkki</a:t>
            </a:r>
            <a:r>
              <a:rPr b="1" i="0" lang="en-US" sz="2800" u="none" cap="none" strike="noStrike">
                <a:solidFill>
                  <a:srgbClr val="0070C0"/>
                </a:solidFill>
                <a:latin typeface="Calibri"/>
                <a:ea typeface="Calibri"/>
                <a:cs typeface="Calibri"/>
                <a:sym typeface="Calibri"/>
              </a:rPr>
              <a:t>:</a:t>
            </a:r>
            <a:endParaRPr/>
          </a:p>
        </p:txBody>
      </p:sp>
      <p:pic>
        <p:nvPicPr>
          <p:cNvPr id="139" name="Google Shape;139;p7"/>
          <p:cNvPicPr preferRelativeResize="0"/>
          <p:nvPr/>
        </p:nvPicPr>
        <p:blipFill>
          <a:blip r:embed="rId3">
            <a:alphaModFix/>
          </a:blip>
          <a:stretch>
            <a:fillRect/>
          </a:stretch>
        </p:blipFill>
        <p:spPr>
          <a:xfrm>
            <a:off x="6978700" y="1765151"/>
            <a:ext cx="1863800" cy="3974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8"/>
          <p:cNvSpPr txBox="1"/>
          <p:nvPr/>
        </p:nvSpPr>
        <p:spPr>
          <a:xfrm>
            <a:off x="611552" y="583108"/>
            <a:ext cx="5832662" cy="510772"/>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V 10 Plus Water Based Peeling </a:t>
            </a:r>
            <a:endParaRPr/>
          </a:p>
        </p:txBody>
      </p:sp>
      <p:sp>
        <p:nvSpPr>
          <p:cNvPr id="145" name="Google Shape;145;p8"/>
          <p:cNvSpPr txBox="1"/>
          <p:nvPr/>
        </p:nvSpPr>
        <p:spPr>
          <a:xfrm>
            <a:off x="611552" y="1090837"/>
            <a:ext cx="5112582" cy="3752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Hellävarainen kuorintageeli kasvoille</a:t>
            </a:r>
            <a:endParaRPr/>
          </a:p>
        </p:txBody>
      </p:sp>
      <p:sp>
        <p:nvSpPr>
          <p:cNvPr id="146" name="Google Shape;146;p8"/>
          <p:cNvSpPr txBox="1"/>
          <p:nvPr/>
        </p:nvSpPr>
        <p:spPr>
          <a:xfrm>
            <a:off x="7233742" y="1512646"/>
            <a:ext cx="1835700" cy="307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200"/>
              <a:buFont typeface="Calibri"/>
              <a:buNone/>
            </a:pPr>
            <a:r>
              <a:t/>
            </a:r>
            <a:endParaRPr/>
          </a:p>
        </p:txBody>
      </p:sp>
      <p:sp>
        <p:nvSpPr>
          <p:cNvPr id="147" name="Google Shape;147;p8"/>
          <p:cNvSpPr txBox="1"/>
          <p:nvPr/>
        </p:nvSpPr>
        <p:spPr>
          <a:xfrm>
            <a:off x="657272" y="1979097"/>
            <a:ext cx="4480564" cy="3609629"/>
          </a:xfrm>
          <a:prstGeom prst="rect">
            <a:avLst/>
          </a:prstGeom>
          <a:noFill/>
          <a:ln>
            <a:noFill/>
          </a:ln>
        </p:spPr>
        <p:txBody>
          <a:bodyPr anchorCtr="0" anchor="t" bIns="45700" lIns="45700" spcFirstLastPara="1" rIns="45700" wrap="square" tIns="45700">
            <a:spAutoFit/>
          </a:bodyPr>
          <a:lstStyle/>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Kuorintageelin sisältämät tehoaineet reagoivat kuolleen ihosolukon proteiinin kanssa ja poistavat tehokkaasti kuolleen ihokerroksen.</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Kuorivat aineosat:</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Acrylates/C10-30 Alkyl Acrylate Crosspolymer</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Dicocodimonium Chloride</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Steartrimonium Bromide</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Sisältää myös riisinkuori- ja merileväuutetta, jotka kirkastavat ja kosteuttavat ihoa.</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Hajusteeton, parabeeniton, väriaineeton ja mineraaliöljytön geeli on hellävarainen. </a:t>
            </a:r>
            <a:endParaRPr/>
          </a:p>
          <a:p>
            <a:pPr indent="-285750" lvl="0" marL="285750" marR="0" rtl="0" algn="l">
              <a:lnSpc>
                <a:spcPct val="150000"/>
              </a:lnSpc>
              <a:spcBef>
                <a:spcPts val="0"/>
              </a:spcBef>
              <a:spcAft>
                <a:spcPts val="0"/>
              </a:spcAft>
              <a:buClr>
                <a:srgbClr val="595959"/>
              </a:buClr>
              <a:buSzPts val="1400"/>
              <a:buFont typeface="Arial"/>
              <a:buChar char="•"/>
            </a:pPr>
            <a:r>
              <a:rPr b="1" i="0" lang="en-US" sz="1400" u="none" cap="none" strike="noStrike">
                <a:solidFill>
                  <a:srgbClr val="595959"/>
                </a:solidFill>
                <a:latin typeface="Arial"/>
                <a:ea typeface="Arial"/>
                <a:cs typeface="Arial"/>
                <a:sym typeface="Arial"/>
              </a:rPr>
              <a:t>Sopii kaikille ihotyypeille.</a:t>
            </a:r>
            <a:endParaRPr/>
          </a:p>
        </p:txBody>
      </p:sp>
      <p:pic>
        <p:nvPicPr>
          <p:cNvPr id="148" name="Google Shape;148;p8"/>
          <p:cNvPicPr preferRelativeResize="0"/>
          <p:nvPr/>
        </p:nvPicPr>
        <p:blipFill>
          <a:blip r:embed="rId3">
            <a:alphaModFix/>
          </a:blip>
          <a:stretch>
            <a:fillRect/>
          </a:stretch>
        </p:blipFill>
        <p:spPr>
          <a:xfrm>
            <a:off x="7043311" y="1702614"/>
            <a:ext cx="1791106" cy="4467948"/>
          </a:xfrm>
          <a:prstGeom prst="rect">
            <a:avLst/>
          </a:prstGeom>
          <a:noFill/>
          <a:ln>
            <a:noFill/>
          </a:ln>
        </p:spPr>
      </p:pic>
      <p:pic>
        <p:nvPicPr>
          <p:cNvPr id="149" name="Google Shape;149;p8"/>
          <p:cNvPicPr preferRelativeResize="0"/>
          <p:nvPr/>
        </p:nvPicPr>
        <p:blipFill>
          <a:blip r:embed="rId4">
            <a:alphaModFix/>
          </a:blip>
          <a:stretch>
            <a:fillRect/>
          </a:stretch>
        </p:blipFill>
        <p:spPr>
          <a:xfrm>
            <a:off x="5500611" y="3098214"/>
            <a:ext cx="1600676" cy="30723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9"/>
          <p:cNvSpPr txBox="1"/>
          <p:nvPr/>
        </p:nvSpPr>
        <p:spPr>
          <a:xfrm>
            <a:off x="611551" y="1583215"/>
            <a:ext cx="4536513" cy="3741732"/>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595959"/>
              </a:buClr>
              <a:buSzPts val="1400"/>
              <a:buFont typeface="Arial"/>
              <a:buNone/>
            </a:pPr>
            <a:r>
              <a:t/>
            </a:r>
            <a:endParaRPr b="1" i="0" sz="1400" u="none" cap="none" strike="noStrike">
              <a:solidFill>
                <a:srgbClr val="595959"/>
              </a:solidFill>
              <a:latin typeface="Arial"/>
              <a:ea typeface="Arial"/>
              <a:cs typeface="Arial"/>
              <a:sym typeface="Arial"/>
            </a:endParaRPr>
          </a:p>
          <a:p>
            <a:pPr indent="-342900" lvl="0" marL="342900" marR="0" rtl="0" algn="l">
              <a:lnSpc>
                <a:spcPct val="150000"/>
              </a:lnSpc>
              <a:spcBef>
                <a:spcPts val="0"/>
              </a:spcBef>
              <a:spcAft>
                <a:spcPts val="0"/>
              </a:spcAft>
              <a:buClr>
                <a:srgbClr val="595959"/>
              </a:buClr>
              <a:buSzPts val="1400"/>
              <a:buFont typeface="Arial"/>
              <a:buAutoNum type="arabicPeriod"/>
            </a:pPr>
            <a:r>
              <a:rPr b="1" i="0" lang="en-US" sz="1400" u="none" cap="none" strike="noStrike">
                <a:solidFill>
                  <a:srgbClr val="595959"/>
                </a:solidFill>
                <a:latin typeface="Arial"/>
                <a:ea typeface="Arial"/>
                <a:cs typeface="Arial"/>
                <a:sym typeface="Arial"/>
              </a:rPr>
              <a:t>Hiero pieni määrä geeliä puhtaalle ja kuivalle iholle.</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0"/>
              </a:spcBef>
              <a:spcAft>
                <a:spcPts val="0"/>
              </a:spcAft>
              <a:buClr>
                <a:srgbClr val="595959"/>
              </a:buClr>
              <a:buSzPts val="1400"/>
              <a:buFont typeface="Arial"/>
              <a:buAutoNum type="arabicPeriod"/>
            </a:pPr>
            <a:r>
              <a:rPr b="1" i="0" lang="en-US" sz="1400" u="none" cap="none" strike="noStrike">
                <a:solidFill>
                  <a:srgbClr val="595959"/>
                </a:solidFill>
                <a:latin typeface="Arial"/>
                <a:ea typeface="Arial"/>
                <a:cs typeface="Arial"/>
                <a:sym typeface="Arial"/>
              </a:rPr>
              <a:t>Anna vaikuttaa noin 5−10 sekuntia ja hiero kevyesti sormenpäillä pyörivin liikkein (kuollut ihosolukko kuoriutuu pois hiutaleina).</a:t>
            </a:r>
            <a:endParaRPr b="0" i="0" sz="2000" u="none" cap="none" strike="noStrike">
              <a:solidFill>
                <a:srgbClr val="000000"/>
              </a:solidFill>
              <a:latin typeface="Helvetica Neue"/>
              <a:ea typeface="Helvetica Neue"/>
              <a:cs typeface="Helvetica Neue"/>
              <a:sym typeface="Helvetica Neue"/>
            </a:endParaRPr>
          </a:p>
          <a:p>
            <a:pPr indent="-342900" lvl="0" marL="342900" marR="0" rtl="0" algn="l">
              <a:lnSpc>
                <a:spcPct val="150000"/>
              </a:lnSpc>
              <a:spcBef>
                <a:spcPts val="0"/>
              </a:spcBef>
              <a:spcAft>
                <a:spcPts val="0"/>
              </a:spcAft>
              <a:buClr>
                <a:srgbClr val="595959"/>
              </a:buClr>
              <a:buSzPts val="1400"/>
              <a:buFont typeface="Arial"/>
              <a:buAutoNum type="arabicPeriod"/>
            </a:pPr>
            <a:r>
              <a:rPr b="1" i="0" lang="en-US" sz="1400" u="none" cap="none" strike="noStrike">
                <a:solidFill>
                  <a:srgbClr val="595959"/>
                </a:solidFill>
                <a:latin typeface="Arial"/>
                <a:ea typeface="Arial"/>
                <a:cs typeface="Arial"/>
                <a:sym typeface="Arial"/>
              </a:rPr>
              <a:t>Huuhtele iho lämpimällä vedellä.</a:t>
            </a:r>
            <a:endParaRPr b="0" i="0" sz="2000" u="none" cap="none" strike="noStrike">
              <a:solidFill>
                <a:srgbClr val="000000"/>
              </a:solidFill>
              <a:latin typeface="Helvetica Neue"/>
              <a:ea typeface="Helvetica Neue"/>
              <a:cs typeface="Helvetica Neue"/>
              <a:sym typeface="Helvetica Neue"/>
            </a:endParaRPr>
          </a:p>
          <a:p>
            <a:pPr indent="-215900" lvl="0" marL="342900" marR="0" rtl="0" algn="l">
              <a:lnSpc>
                <a:spcPct val="150000"/>
              </a:lnSpc>
              <a:spcBef>
                <a:spcPts val="0"/>
              </a:spcBef>
              <a:spcAft>
                <a:spcPts val="0"/>
              </a:spcAft>
              <a:buClr>
                <a:srgbClr val="595959"/>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70C0"/>
              </a:buClr>
              <a:buSzPts val="1400"/>
              <a:buFont typeface="Arial"/>
              <a:buNone/>
            </a:pPr>
            <a:r>
              <a:rPr b="1" i="1" lang="en-US" sz="1400" u="none" cap="none" strike="noStrike">
                <a:solidFill>
                  <a:srgbClr val="0070C0"/>
                </a:solidFill>
                <a:latin typeface="Arial"/>
                <a:ea typeface="Arial"/>
                <a:cs typeface="Arial"/>
                <a:sym typeface="Arial"/>
              </a:rPr>
              <a:t>Kouluttajan vinkki:</a:t>
            </a:r>
            <a:endParaRPr b="0" i="0" sz="2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595959"/>
              </a:buClr>
              <a:buSzPts val="1400"/>
              <a:buFont typeface="Arial"/>
              <a:buNone/>
            </a:pPr>
            <a:r>
              <a:rPr b="1" i="1" lang="en-US" sz="1400" u="none" cap="none" strike="noStrike">
                <a:solidFill>
                  <a:srgbClr val="595959"/>
                </a:solidFill>
                <a:latin typeface="Arial"/>
                <a:ea typeface="Arial"/>
                <a:cs typeface="Arial"/>
                <a:sym typeface="Arial"/>
              </a:rPr>
              <a:t>Halutessasi voit lisäksi puhdistaa ihon käytössäsi olevalla kasvovedellä. Varmistathan kuitenkin, ettei kasvovedessäsi ole kuivattavia ainesosia.</a:t>
            </a:r>
            <a:endParaRPr/>
          </a:p>
        </p:txBody>
      </p:sp>
      <p:pic>
        <p:nvPicPr>
          <p:cNvPr descr="image5.png" id="155" name="Google Shape;155;p9"/>
          <p:cNvPicPr preferRelativeResize="0"/>
          <p:nvPr/>
        </p:nvPicPr>
        <p:blipFill rotWithShape="1">
          <a:blip r:embed="rId3">
            <a:alphaModFix/>
          </a:blip>
          <a:srcRect b="0" l="0" r="0" t="0"/>
          <a:stretch/>
        </p:blipFill>
        <p:spPr>
          <a:xfrm>
            <a:off x="6146796" y="1715833"/>
            <a:ext cx="2997206" cy="1346204"/>
          </a:xfrm>
          <a:prstGeom prst="rect">
            <a:avLst/>
          </a:prstGeom>
          <a:noFill/>
          <a:ln>
            <a:noFill/>
          </a:ln>
        </p:spPr>
      </p:pic>
      <p:pic>
        <p:nvPicPr>
          <p:cNvPr descr="image6.png" id="156" name="Google Shape;156;p9"/>
          <p:cNvPicPr preferRelativeResize="0"/>
          <p:nvPr/>
        </p:nvPicPr>
        <p:blipFill rotWithShape="1">
          <a:blip r:embed="rId4">
            <a:alphaModFix/>
          </a:blip>
          <a:srcRect b="0" l="0" r="0" t="0"/>
          <a:stretch/>
        </p:blipFill>
        <p:spPr>
          <a:xfrm>
            <a:off x="6150574" y="3011977"/>
            <a:ext cx="2997209" cy="1651003"/>
          </a:xfrm>
          <a:prstGeom prst="rect">
            <a:avLst/>
          </a:prstGeom>
          <a:noFill/>
          <a:ln>
            <a:noFill/>
          </a:ln>
        </p:spPr>
      </p:pic>
      <p:pic>
        <p:nvPicPr>
          <p:cNvPr descr="image7.png" id="157" name="Google Shape;157;p9"/>
          <p:cNvPicPr preferRelativeResize="0"/>
          <p:nvPr/>
        </p:nvPicPr>
        <p:blipFill rotWithShape="1">
          <a:blip r:embed="rId5">
            <a:alphaModFix/>
          </a:blip>
          <a:srcRect b="0" l="0" r="0" t="0"/>
          <a:stretch/>
        </p:blipFill>
        <p:spPr>
          <a:xfrm>
            <a:off x="6146796" y="4626735"/>
            <a:ext cx="2997206" cy="1625606"/>
          </a:xfrm>
          <a:prstGeom prst="rect">
            <a:avLst/>
          </a:prstGeom>
          <a:noFill/>
          <a:ln>
            <a:noFill/>
          </a:ln>
        </p:spPr>
      </p:pic>
      <p:sp>
        <p:nvSpPr>
          <p:cNvPr id="158" name="Google Shape;158;p9"/>
          <p:cNvSpPr txBox="1"/>
          <p:nvPr/>
        </p:nvSpPr>
        <p:spPr>
          <a:xfrm>
            <a:off x="657273" y="510000"/>
            <a:ext cx="2707885" cy="51077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KÄYTTÖOHJE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Office-teema">
      <a:dk1>
        <a:srgbClr val="000000"/>
      </a:dk1>
      <a:lt1>
        <a:srgbClr val="FFFFFF"/>
      </a:lt1>
      <a:dk2>
        <a:srgbClr val="A7A7A7"/>
      </a:dk2>
      <a:lt2>
        <a:srgbClr val="535353"/>
      </a:lt2>
      <a:accent1>
        <a:srgbClr val="F0A22E"/>
      </a:accent1>
      <a:accent2>
        <a:srgbClr val="A5644E"/>
      </a:accent2>
      <a:accent3>
        <a:srgbClr val="B58B80"/>
      </a:accent3>
      <a:accent4>
        <a:srgbClr val="C3986D"/>
      </a:accent4>
      <a:accent5>
        <a:srgbClr val="A19574"/>
      </a:accent5>
      <a:accent6>
        <a:srgbClr val="C1752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Office-teema">
      <a:dk1>
        <a:srgbClr val="000000"/>
      </a:dk1>
      <a:lt1>
        <a:srgbClr val="FFFFFF"/>
      </a:lt1>
      <a:dk2>
        <a:srgbClr val="A7A7A7"/>
      </a:dk2>
      <a:lt2>
        <a:srgbClr val="535353"/>
      </a:lt2>
      <a:accent1>
        <a:srgbClr val="F0A22E"/>
      </a:accent1>
      <a:accent2>
        <a:srgbClr val="A5644E"/>
      </a:accent2>
      <a:accent3>
        <a:srgbClr val="B58B80"/>
      </a:accent3>
      <a:accent4>
        <a:srgbClr val="C3986D"/>
      </a:accent4>
      <a:accent5>
        <a:srgbClr val="A19574"/>
      </a:accent5>
      <a:accent6>
        <a:srgbClr val="C1752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